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1" r:id="rId1"/>
  </p:sldMasterIdLst>
  <p:notesMasterIdLst>
    <p:notesMasterId r:id="rId44"/>
  </p:notesMasterIdLst>
  <p:handoutMasterIdLst>
    <p:handoutMasterId r:id="rId45"/>
  </p:handoutMasterIdLst>
  <p:sldIdLst>
    <p:sldId id="256" r:id="rId2"/>
    <p:sldId id="257" r:id="rId3"/>
    <p:sldId id="302" r:id="rId4"/>
    <p:sldId id="258" r:id="rId5"/>
    <p:sldId id="296" r:id="rId6"/>
    <p:sldId id="344" r:id="rId7"/>
    <p:sldId id="321" r:id="rId8"/>
    <p:sldId id="339" r:id="rId9"/>
    <p:sldId id="325" r:id="rId10"/>
    <p:sldId id="340" r:id="rId11"/>
    <p:sldId id="346" r:id="rId12"/>
    <p:sldId id="341" r:id="rId13"/>
    <p:sldId id="342" r:id="rId14"/>
    <p:sldId id="343" r:id="rId15"/>
    <p:sldId id="345" r:id="rId16"/>
    <p:sldId id="317" r:id="rId17"/>
    <p:sldId id="316" r:id="rId18"/>
    <p:sldId id="264" r:id="rId19"/>
    <p:sldId id="270" r:id="rId20"/>
    <p:sldId id="271" r:id="rId21"/>
    <p:sldId id="273" r:id="rId22"/>
    <p:sldId id="314" r:id="rId23"/>
    <p:sldId id="274" r:id="rId24"/>
    <p:sldId id="275" r:id="rId25"/>
    <p:sldId id="313" r:id="rId26"/>
    <p:sldId id="277" r:id="rId27"/>
    <p:sldId id="278" r:id="rId28"/>
    <p:sldId id="279" r:id="rId29"/>
    <p:sldId id="280" r:id="rId30"/>
    <p:sldId id="281" r:id="rId31"/>
    <p:sldId id="259" r:id="rId32"/>
    <p:sldId id="282" r:id="rId33"/>
    <p:sldId id="283" r:id="rId34"/>
    <p:sldId id="338" r:id="rId35"/>
    <p:sldId id="289" r:id="rId36"/>
    <p:sldId id="290" r:id="rId37"/>
    <p:sldId id="293" r:id="rId38"/>
    <p:sldId id="297" r:id="rId39"/>
    <p:sldId id="336" r:id="rId40"/>
    <p:sldId id="294" r:id="rId41"/>
    <p:sldId id="291" r:id="rId42"/>
    <p:sldId id="29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97" d="100"/>
          <a:sy n="97" d="100"/>
        </p:scale>
        <p:origin x="114"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AJS Diploma,</a:t>
            </a:r>
            <a:r>
              <a:rPr lang="en-US" baseline="0" dirty="0"/>
              <a:t> School and Blended Marks</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solidFill>
          <a:schemeClr val="accent3">
            <a:lumMod val="50000"/>
          </a:schemeClr>
        </a:solidFill>
        <a:ln>
          <a:noFill/>
        </a:ln>
        <a:effectLst/>
        <a:scene3d>
          <a:camera prst="orthographicFront"/>
          <a:lightRig rig="threePt" dir="t"/>
        </a:scene3d>
        <a:sp3d>
          <a:bevelT w="152400" h="50800" prst="softRound"/>
        </a:sp3d>
      </c:spPr>
    </c:sideWall>
    <c:backWall>
      <c:thickness val="0"/>
      <c:spPr>
        <a:solidFill>
          <a:schemeClr val="accent3">
            <a:lumMod val="50000"/>
          </a:schemeClr>
        </a:solidFill>
        <a:ln>
          <a:noFill/>
        </a:ln>
        <a:effectLst/>
        <a:scene3d>
          <a:camera prst="orthographicFront"/>
          <a:lightRig rig="threePt" dir="t"/>
        </a:scene3d>
        <a:sp3d>
          <a:bevelT w="152400" h="50800" prst="softRound"/>
          <a:bevelB prst="angle"/>
        </a:sp3d>
      </c:spPr>
    </c:backWall>
    <c:plotArea>
      <c:layout/>
      <c:bar3DChart>
        <c:barDir val="col"/>
        <c:grouping val="standard"/>
        <c:varyColors val="0"/>
        <c:ser>
          <c:idx val="0"/>
          <c:order val="0"/>
          <c:tx>
            <c:strRef>
              <c:f>'3 Yr Rolling'!$D$7</c:f>
              <c:strCache>
                <c:ptCount val="1"/>
                <c:pt idx="0">
                  <c:v>2016-2019 Fr Imm Program School Awarded</c:v>
                </c:pt>
              </c:strCache>
            </c:strRef>
          </c:tx>
          <c:spPr>
            <a:solidFill>
              <a:schemeClr val="accent1">
                <a:lumMod val="75000"/>
              </a:schemeClr>
            </a:solidFill>
            <a:ln>
              <a:noFill/>
            </a:ln>
            <a:effectLst>
              <a:outerShdw blurRad="57150" dist="19050" dir="5400000" algn="ctr" rotWithShape="0">
                <a:srgbClr val="000000">
                  <a:alpha val="62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Rolling'!$E$7</c:f>
              <c:numCache>
                <c:formatCode>General</c:formatCode>
                <c:ptCount val="1"/>
                <c:pt idx="0">
                  <c:v>79.3</c:v>
                </c:pt>
              </c:numCache>
            </c:numRef>
          </c:val>
          <c:extLst>
            <c:ext xmlns:c16="http://schemas.microsoft.com/office/drawing/2014/chart" uri="{C3380CC4-5D6E-409C-BE32-E72D297353CC}">
              <c16:uniqueId val="{00000000-A2C3-43DE-8573-3EA45633CF44}"/>
            </c:ext>
          </c:extLst>
        </c:ser>
        <c:ser>
          <c:idx val="1"/>
          <c:order val="1"/>
          <c:tx>
            <c:strRef>
              <c:f>'3 Yr Rolling'!$D$8</c:f>
              <c:strCache>
                <c:ptCount val="1"/>
                <c:pt idx="0">
                  <c:v>2016-2019 English Program School Awarded</c:v>
                </c:pt>
              </c:strCache>
            </c:strRef>
          </c:tx>
          <c:spPr>
            <a:gradFill flip="none" rotWithShape="1">
              <a:gsLst>
                <a:gs pos="100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63500" dist="38100" dir="5400000" rotWithShape="0">
                <a:srgbClr val="000000">
                  <a:alpha val="60000"/>
                </a:srgbClr>
              </a:outerShdw>
            </a:effectLst>
            <a:scene3d>
              <a:camera prst="orthographicFront"/>
              <a:lightRig rig="threePt" dir="t"/>
            </a:scene3d>
            <a:sp3d prstMaterial="translucentPowder">
              <a:bevelT h="0"/>
            </a:sp3d>
          </c:spPr>
          <c:invertIfNegative val="0"/>
          <c:dPt>
            <c:idx val="0"/>
            <c:invertIfNegative val="0"/>
            <c:bubble3D val="0"/>
            <c:spPr>
              <a:gradFill flip="none" rotWithShape="1">
                <a:gsLst>
                  <a:gs pos="1600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57150" dist="19050" dir="5400000" algn="ctr" rotWithShape="0">
                  <a:srgbClr val="000000">
                    <a:alpha val="63000"/>
                  </a:srgbClr>
                </a:outerShdw>
              </a:effectLst>
              <a:scene3d>
                <a:camera prst="orthographicFront"/>
                <a:lightRig rig="threePt" dir="t"/>
              </a:scene3d>
              <a:sp3d prstMaterial="translucentPowder">
                <a:bevelT h="0"/>
              </a:sp3d>
            </c:spPr>
            <c:extLst>
              <c:ext xmlns:c16="http://schemas.microsoft.com/office/drawing/2014/chart" uri="{C3380CC4-5D6E-409C-BE32-E72D297353CC}">
                <c16:uniqueId val="{00000002-A2C3-43DE-8573-3EA45633CF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Rolling'!$E$8</c:f>
              <c:numCache>
                <c:formatCode>General</c:formatCode>
                <c:ptCount val="1"/>
                <c:pt idx="0">
                  <c:v>75.2</c:v>
                </c:pt>
              </c:numCache>
            </c:numRef>
          </c:val>
          <c:extLst>
            <c:ext xmlns:c16="http://schemas.microsoft.com/office/drawing/2014/chart" uri="{C3380CC4-5D6E-409C-BE32-E72D297353CC}">
              <c16:uniqueId val="{00000003-A2C3-43DE-8573-3EA45633CF44}"/>
            </c:ext>
          </c:extLst>
        </c:ser>
        <c:ser>
          <c:idx val="8"/>
          <c:order val="8"/>
          <c:tx>
            <c:strRef>
              <c:f>'3 Yr Rolling'!$D$15</c:f>
              <c:strCache>
                <c:ptCount val="1"/>
                <c:pt idx="0">
                  <c:v>2016-2019 Fr Imm Program Diplomas</c:v>
                </c:pt>
              </c:strCache>
            </c:strRef>
          </c:tx>
          <c:spPr>
            <a:solidFill>
              <a:schemeClr val="accent1">
                <a:lumMod val="7500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Rolling'!$E$15</c:f>
              <c:numCache>
                <c:formatCode>General</c:formatCode>
                <c:ptCount val="1"/>
                <c:pt idx="0">
                  <c:v>70.7</c:v>
                </c:pt>
              </c:numCache>
            </c:numRef>
          </c:val>
          <c:extLst>
            <c:ext xmlns:c16="http://schemas.microsoft.com/office/drawing/2014/chart" uri="{C3380CC4-5D6E-409C-BE32-E72D297353CC}">
              <c16:uniqueId val="{00000004-A2C3-43DE-8573-3EA45633CF44}"/>
            </c:ext>
          </c:extLst>
        </c:ser>
        <c:ser>
          <c:idx val="9"/>
          <c:order val="9"/>
          <c:tx>
            <c:strRef>
              <c:f>'3 Yr Rolling'!$D$16</c:f>
              <c:strCache>
                <c:ptCount val="1"/>
                <c:pt idx="0">
                  <c:v>2016-2019 English Program Diplomas</c:v>
                </c:pt>
              </c:strCache>
            </c:strRef>
          </c:tx>
          <c:sp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63500" dist="38100" dir="5400000" rotWithShape="0">
                <a:srgbClr val="000000">
                  <a:alpha val="60000"/>
                </a:srgbClr>
              </a:outerShdw>
            </a:effectLst>
            <a:scene3d>
              <a:camera prst="orthographicFront"/>
              <a:lightRig rig="threePt" dir="t"/>
            </a:scene3d>
            <a:sp3d prstMaterial="clear"/>
          </c:spPr>
          <c:invertIfNegative val="0"/>
          <c:dPt>
            <c:idx val="0"/>
            <c:invertIfNegative val="0"/>
            <c:bubble3D val="0"/>
            <c:sp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57150" dist="19050" dir="5400000" algn="ctr" rotWithShape="0">
                  <a:srgbClr val="000000">
                    <a:alpha val="63000"/>
                  </a:srgbClr>
                </a:outerShdw>
              </a:effectLst>
              <a:scene3d>
                <a:camera prst="orthographicFront"/>
                <a:lightRig rig="threePt" dir="t"/>
              </a:scene3d>
              <a:sp3d prstMaterial="translucentPowder"/>
            </c:spPr>
            <c:extLst>
              <c:ext xmlns:c16="http://schemas.microsoft.com/office/drawing/2014/chart" uri="{C3380CC4-5D6E-409C-BE32-E72D297353CC}">
                <c16:uniqueId val="{00000006-A2C3-43DE-8573-3EA45633CF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Rolling'!$E$16</c:f>
              <c:numCache>
                <c:formatCode>General</c:formatCode>
                <c:ptCount val="1"/>
                <c:pt idx="0">
                  <c:v>69.5</c:v>
                </c:pt>
              </c:numCache>
            </c:numRef>
          </c:val>
          <c:extLst>
            <c:ext xmlns:c16="http://schemas.microsoft.com/office/drawing/2014/chart" uri="{C3380CC4-5D6E-409C-BE32-E72D297353CC}">
              <c16:uniqueId val="{00000007-A2C3-43DE-8573-3EA45633CF44}"/>
            </c:ext>
          </c:extLst>
        </c:ser>
        <c:ser>
          <c:idx val="16"/>
          <c:order val="16"/>
          <c:tx>
            <c:strRef>
              <c:f>'3 Yr Rolling'!$D$23</c:f>
              <c:strCache>
                <c:ptCount val="1"/>
                <c:pt idx="0">
                  <c:v>2016-2019 Fr Imm Program Blended Marks</c:v>
                </c:pt>
              </c:strCache>
            </c:strRef>
          </c:tx>
          <c:spPr>
            <a:solidFill>
              <a:schemeClr val="accent1">
                <a:lumMod val="7500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Rolling'!$E$23</c:f>
              <c:numCache>
                <c:formatCode>General</c:formatCode>
                <c:ptCount val="1"/>
                <c:pt idx="0">
                  <c:v>76.8</c:v>
                </c:pt>
              </c:numCache>
            </c:numRef>
          </c:val>
          <c:extLst>
            <c:ext xmlns:c16="http://schemas.microsoft.com/office/drawing/2014/chart" uri="{C3380CC4-5D6E-409C-BE32-E72D297353CC}">
              <c16:uniqueId val="{00000008-A2C3-43DE-8573-3EA45633CF44}"/>
            </c:ext>
          </c:extLst>
        </c:ser>
        <c:ser>
          <c:idx val="17"/>
          <c:order val="17"/>
          <c:tx>
            <c:strRef>
              <c:f>'3 Yr Rolling'!$D$24</c:f>
              <c:strCache>
                <c:ptCount val="1"/>
                <c:pt idx="0">
                  <c:v>2016-2019 English Program  Blended Marks</c:v>
                </c:pt>
              </c:strCache>
            </c:strRef>
          </c:tx>
          <c:sp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63500" dist="38100" dir="5400000" rotWithShape="0">
                <a:srgbClr val="000000">
                  <a:alpha val="60000"/>
                </a:srgbClr>
              </a:outerShdw>
            </a:effectLst>
            <a:scene3d>
              <a:camera prst="orthographicFront"/>
              <a:lightRig rig="threePt" dir="t"/>
            </a:scene3d>
            <a:sp3d prstMaterial="legacyWireframe"/>
          </c:spPr>
          <c:invertIfNegative val="0"/>
          <c:dPt>
            <c:idx val="0"/>
            <c:invertIfNegative val="0"/>
            <c:bubble3D val="0"/>
            <c:sp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a:effectLst>
                <a:outerShdw blurRad="57150" dist="19050" dir="5400000" algn="ctr" rotWithShape="0">
                  <a:srgbClr val="000000">
                    <a:alpha val="63000"/>
                  </a:srgbClr>
                </a:outerShdw>
              </a:effectLst>
              <a:scene3d>
                <a:camera prst="orthographicFront"/>
                <a:lightRig rig="threePt" dir="t"/>
              </a:scene3d>
              <a:sp3d prstMaterial="translucentPowder"/>
            </c:spPr>
            <c:extLst>
              <c:ext xmlns:c16="http://schemas.microsoft.com/office/drawing/2014/chart" uri="{C3380CC4-5D6E-409C-BE32-E72D297353CC}">
                <c16:uniqueId val="{0000000A-A2C3-43DE-8573-3EA45633CF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'3 Yr Rolling'!$E$24</c:f>
              <c:numCache>
                <c:formatCode>General</c:formatCode>
                <c:ptCount val="1"/>
                <c:pt idx="0">
                  <c:v>73.599999999999994</c:v>
                </c:pt>
              </c:numCache>
            </c:numRef>
          </c:val>
          <c:extLst>
            <c:ext xmlns:c16="http://schemas.microsoft.com/office/drawing/2014/chart" uri="{C3380CC4-5D6E-409C-BE32-E72D297353CC}">
              <c16:uniqueId val="{0000000B-A2C3-43DE-8573-3EA45633CF44}"/>
            </c:ext>
          </c:extLst>
        </c:ser>
        <c:dLbls>
          <c:showLegendKey val="0"/>
          <c:showVal val="1"/>
          <c:showCatName val="0"/>
          <c:showSerName val="0"/>
          <c:showPercent val="0"/>
          <c:showBubbleSize val="0"/>
        </c:dLbls>
        <c:gapWidth val="150"/>
        <c:shape val="box"/>
        <c:axId val="440836448"/>
        <c:axId val="440837760"/>
        <c:axId val="423301496"/>
        <c:extLst>
          <c:ext xmlns:c15="http://schemas.microsoft.com/office/drawing/2012/chart" uri="{02D57815-91ED-43cb-92C2-25804820EDAC}">
            <c15:filteredBarSeries>
              <c15:ser>
                <c:idx val="2"/>
                <c:order val="2"/>
                <c:tx>
                  <c:strRef>
                    <c:extLst>
                      <c:ext uri="{02D57815-91ED-43cb-92C2-25804820EDAC}">
                        <c15:formulaRef>
                          <c15:sqref>'3 Yr Rolling'!$D$9</c15:sqref>
                        </c15:formulaRef>
                      </c:ext>
                    </c:extLst>
                    <c:strCache>
                      <c:ptCount val="1"/>
                    </c:strCache>
                  </c:strRef>
                </c:tx>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val>
                  <c:numRef>
                    <c:extLst>
                      <c:ext uri="{02D57815-91ED-43cb-92C2-25804820EDAC}">
                        <c15:formulaRef>
                          <c15:sqref>'3 Yr Rolling'!$E$9</c15:sqref>
                        </c15:formulaRef>
                      </c:ext>
                    </c:extLst>
                    <c:numCache>
                      <c:formatCode>General</c:formatCode>
                      <c:ptCount val="1"/>
                    </c:numCache>
                  </c:numRef>
                </c:val>
                <c:extLst>
                  <c:ext xmlns:c16="http://schemas.microsoft.com/office/drawing/2014/chart" uri="{C3380CC4-5D6E-409C-BE32-E72D297353CC}">
                    <c16:uniqueId val="{0000000C-A2C3-43DE-8573-3EA45633CF4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'3 Yr Rolling'!$D$10</c15:sqref>
                        </c15:formulaRef>
                      </c:ext>
                    </c:extLst>
                    <c:strCache>
                      <c:ptCount val="1"/>
                    </c:strCache>
                  </c:strRef>
                </c:tx>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Rolling'!$E$10</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D-A2C3-43DE-8573-3EA45633CF4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'3 Yr Rolling'!$D$11</c15:sqref>
                        </c15:formulaRef>
                      </c:ext>
                    </c:extLst>
                    <c:strCache>
                      <c:ptCount val="1"/>
                    </c:strCache>
                  </c:strRef>
                </c:tx>
                <c:spPr>
                  <a:gradFill rotWithShape="1">
                    <a:gsLst>
                      <a:gs pos="0">
                        <a:schemeClr val="accent5">
                          <a:tint val="98000"/>
                          <a:lumMod val="114000"/>
                        </a:schemeClr>
                      </a:gs>
                      <a:gs pos="100000">
                        <a:schemeClr val="accent5">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Rolling'!$E$11</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E-A2C3-43DE-8573-3EA45633CF44}"/>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'3 Yr Rolling'!$D$12</c15:sqref>
                        </c15:formulaRef>
                      </c:ext>
                    </c:extLst>
                    <c:strCache>
                      <c:ptCount val="1"/>
                    </c:strCache>
                  </c:strRef>
                </c:tx>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Rolling'!$E$12</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F-A2C3-43DE-8573-3EA45633CF44}"/>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'3 Yr Rolling'!$D$13</c15:sqref>
                        </c15:formulaRef>
                      </c:ext>
                    </c:extLst>
                    <c:strCache>
                      <c:ptCount val="1"/>
                    </c:strCache>
                  </c:strRef>
                </c:tx>
                <c:spPr>
                  <a:gradFill rotWithShape="1">
                    <a:gsLst>
                      <a:gs pos="0">
                        <a:schemeClr val="accent1">
                          <a:lumMod val="60000"/>
                          <a:tint val="98000"/>
                          <a:lumMod val="114000"/>
                        </a:schemeClr>
                      </a:gs>
                      <a:gs pos="100000">
                        <a:schemeClr val="accent1">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Rolling'!$E$13</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0-A2C3-43DE-8573-3EA45633CF44}"/>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'3 Yr Rolling'!$D$14</c15:sqref>
                        </c15:formulaRef>
                      </c:ext>
                    </c:extLst>
                    <c:strCache>
                      <c:ptCount val="1"/>
                    </c:strCache>
                  </c:strRef>
                </c:tx>
                <c:spPr>
                  <a:gradFill rotWithShape="1">
                    <a:gsLst>
                      <a:gs pos="0">
                        <a:schemeClr val="accent2">
                          <a:lumMod val="60000"/>
                          <a:tint val="98000"/>
                          <a:lumMod val="114000"/>
                        </a:schemeClr>
                      </a:gs>
                      <a:gs pos="100000">
                        <a:schemeClr val="accent2">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Rolling'!$E$14</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1-A2C3-43DE-8573-3EA45633CF44}"/>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'3 Yr Rolling'!$D$17</c15:sqref>
                        </c15:formulaRef>
                      </c:ext>
                    </c:extLst>
                    <c:strCache>
                      <c:ptCount val="1"/>
                    </c:strCache>
                  </c:strRef>
                </c:tx>
                <c:spPr>
                  <a:gradFill rotWithShape="1">
                    <a:gsLst>
                      <a:gs pos="0">
                        <a:schemeClr val="accent5">
                          <a:lumMod val="60000"/>
                          <a:tint val="98000"/>
                          <a:lumMod val="114000"/>
                        </a:schemeClr>
                      </a:gs>
                      <a:gs pos="100000">
                        <a:schemeClr val="accent5">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Rolling'!$E$17</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2-A2C3-43DE-8573-3EA45633CF44}"/>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'3 Yr Rolling'!$D$18</c15:sqref>
                        </c15:formulaRef>
                      </c:ext>
                    </c:extLst>
                    <c:strCache>
                      <c:ptCount val="1"/>
                    </c:strCache>
                  </c:strRef>
                </c:tx>
                <c:spPr>
                  <a:gradFill rotWithShape="1">
                    <a:gsLst>
                      <a:gs pos="0">
                        <a:schemeClr val="accent6">
                          <a:lumMod val="60000"/>
                          <a:tint val="98000"/>
                          <a:lumMod val="114000"/>
                        </a:schemeClr>
                      </a:gs>
                      <a:gs pos="100000">
                        <a:schemeClr val="accent6">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Rolling'!$E$18</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3-A2C3-43DE-8573-3EA45633CF44}"/>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'3 Yr Rolling'!$D$19</c15:sqref>
                        </c15:formulaRef>
                      </c:ext>
                    </c:extLst>
                    <c:strCache>
                      <c:ptCount val="1"/>
                    </c:strCache>
                  </c:strRef>
                </c:tx>
                <c:spPr>
                  <a:gradFill rotWithShape="1">
                    <a:gsLst>
                      <a:gs pos="0">
                        <a:schemeClr val="accent1">
                          <a:lumMod val="80000"/>
                          <a:lumOff val="20000"/>
                          <a:tint val="98000"/>
                          <a:lumMod val="114000"/>
                        </a:schemeClr>
                      </a:gs>
                      <a:gs pos="100000">
                        <a:schemeClr val="accent1">
                          <a:lumMod val="80000"/>
                          <a:lumOff val="2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Rolling'!$E$19</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4-A2C3-43DE-8573-3EA45633CF44}"/>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'3 Yr Rolling'!$D$20</c15:sqref>
                        </c15:formulaRef>
                      </c:ext>
                    </c:extLst>
                    <c:strCache>
                      <c:ptCount val="1"/>
                    </c:strCache>
                  </c:strRef>
                </c:tx>
                <c:spPr>
                  <a:gradFill rotWithShape="1">
                    <a:gsLst>
                      <a:gs pos="0">
                        <a:schemeClr val="accent2">
                          <a:lumMod val="80000"/>
                          <a:lumOff val="20000"/>
                          <a:tint val="98000"/>
                          <a:lumMod val="114000"/>
                        </a:schemeClr>
                      </a:gs>
                      <a:gs pos="100000">
                        <a:schemeClr val="accent2">
                          <a:lumMod val="80000"/>
                          <a:lumOff val="2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Rolling'!$E$20</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5-A2C3-43DE-8573-3EA45633CF44}"/>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'3 Yr Rolling'!$D$21</c15:sqref>
                        </c15:formulaRef>
                      </c:ext>
                    </c:extLst>
                    <c:strCache>
                      <c:ptCount val="1"/>
                    </c:strCache>
                  </c:strRef>
                </c:tx>
                <c:spPr>
                  <a:gradFill rotWithShape="1">
                    <a:gsLst>
                      <a:gs pos="0">
                        <a:schemeClr val="accent3">
                          <a:lumMod val="80000"/>
                          <a:lumOff val="20000"/>
                          <a:tint val="98000"/>
                          <a:lumMod val="114000"/>
                        </a:schemeClr>
                      </a:gs>
                      <a:gs pos="100000">
                        <a:schemeClr val="accent3">
                          <a:lumMod val="80000"/>
                          <a:lumOff val="2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Rolling'!$E$21</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6-A2C3-43DE-8573-3EA45633CF44}"/>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'3 Yr Rolling'!$D$22</c15:sqref>
                        </c15:formulaRef>
                      </c:ext>
                    </c:extLst>
                    <c:strCache>
                      <c:ptCount val="1"/>
                    </c:strCache>
                  </c:strRef>
                </c:tx>
                <c:spPr>
                  <a:gradFill rotWithShape="1">
                    <a:gsLst>
                      <a:gs pos="0">
                        <a:schemeClr val="accent4">
                          <a:lumMod val="80000"/>
                          <a:lumOff val="20000"/>
                          <a:tint val="98000"/>
                          <a:lumMod val="114000"/>
                        </a:schemeClr>
                      </a:gs>
                      <a:gs pos="100000">
                        <a:schemeClr val="accent4">
                          <a:lumMod val="80000"/>
                          <a:lumOff val="2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extLst xmlns:c15="http://schemas.microsoft.com/office/drawing/2012/chart">
                      <c:ext xmlns:c15="http://schemas.microsoft.com/office/drawing/2012/chart" uri="{02D57815-91ED-43cb-92C2-25804820EDAC}">
                        <c15:formulaRef>
                          <c15:sqref>'3 Yr Rolling'!$E$22</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7-A2C3-43DE-8573-3EA45633CF44}"/>
                  </c:ext>
                </c:extLst>
              </c15:ser>
            </c15:filteredBarSeries>
          </c:ext>
        </c:extLst>
      </c:bar3DChart>
      <c:catAx>
        <c:axId val="440836448"/>
        <c:scaling>
          <c:orientation val="minMax"/>
        </c:scaling>
        <c:delete val="1"/>
        <c:axPos val="b"/>
        <c:numFmt formatCode="General" sourceLinked="1"/>
        <c:majorTickMark val="none"/>
        <c:minorTickMark val="none"/>
        <c:tickLblPos val="nextTo"/>
        <c:crossAx val="440837760"/>
        <c:crosses val="autoZero"/>
        <c:auto val="1"/>
        <c:lblAlgn val="ctr"/>
        <c:lblOffset val="100"/>
        <c:noMultiLvlLbl val="0"/>
      </c:catAx>
      <c:valAx>
        <c:axId val="440837760"/>
        <c:scaling>
          <c:orientation val="minMax"/>
        </c:scaling>
        <c:delete val="0"/>
        <c:axPos val="l"/>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836448"/>
        <c:crosses val="autoZero"/>
        <c:crossBetween val="between"/>
      </c:valAx>
      <c:serAx>
        <c:axId val="423301496"/>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40837760"/>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189E3AA-7B0E-40FC-8652-8D1C459FBE6E}" type="datetimeFigureOut">
              <a:rPr lang="en-US" smtClean="0"/>
              <a:t>12/10/2019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BE8455D-AC2A-46CF-A187-3480FAA63410}" type="slidenum">
              <a:rPr lang="en-US" smtClean="0"/>
              <a:t>‹#›</a:t>
            </a:fld>
            <a:endParaRPr lang="en-US"/>
          </a:p>
        </p:txBody>
      </p:sp>
    </p:spTree>
    <p:extLst>
      <p:ext uri="{BB962C8B-B14F-4D97-AF65-F5344CB8AC3E}">
        <p14:creationId xmlns:p14="http://schemas.microsoft.com/office/powerpoint/2010/main" val="1459811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5E2E62-9341-4C8F-A437-8F5F36C61E7F}" type="datetimeFigureOut">
              <a:rPr lang="en-US" smtClean="0"/>
              <a:t>12/10/2019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D6FD15-4C2A-4728-A7C7-EBDFB4486C58}" type="slidenum">
              <a:rPr lang="en-US" smtClean="0"/>
              <a:t>‹#›</a:t>
            </a:fld>
            <a:endParaRPr lang="en-US"/>
          </a:p>
        </p:txBody>
      </p:sp>
    </p:spTree>
    <p:extLst>
      <p:ext uri="{BB962C8B-B14F-4D97-AF65-F5344CB8AC3E}">
        <p14:creationId xmlns:p14="http://schemas.microsoft.com/office/powerpoint/2010/main" val="271237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 and People Acknowledgement</a:t>
            </a:r>
          </a:p>
          <a:p>
            <a:r>
              <a:rPr lang="en-US"/>
              <a:t>We acknowledge with respect the history and culture of the peoples with whom Treaty 6 was signed and the land upon which Elk Island Public Schools reside. We also acknowledge the traditional homeland of the Métis Nation.</a:t>
            </a:r>
            <a:endParaRPr lang="en-US">
              <a:cs typeface="Calibri"/>
            </a:endParaRPr>
          </a:p>
          <a:p>
            <a:r>
              <a:rPr lang="en-US"/>
              <a:t>We recognize our responsibility as Treaty members and </a:t>
            </a:r>
            <a:r>
              <a:rPr lang="en-US" err="1"/>
              <a:t>honour</a:t>
            </a:r>
            <a:r>
              <a:rPr lang="en-US"/>
              <a:t> the heritage and gifts of the First Peoples.</a:t>
            </a:r>
            <a:endParaRPr lang="en-US">
              <a:cs typeface="Calibri"/>
            </a:endParaRPr>
          </a:p>
          <a:p>
            <a:r>
              <a:rPr lang="en-US"/>
              <a:t>We commit to moving forward in partnership with Indigenous communities in a spirit of collaboration and reconciliation</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9CD6FD15-4C2A-4728-A7C7-EBDFB4486C58}" type="slidenum">
              <a:rPr lang="en-US" smtClean="0"/>
              <a:t>2</a:t>
            </a:fld>
            <a:endParaRPr lang="en-US"/>
          </a:p>
        </p:txBody>
      </p:sp>
    </p:spTree>
    <p:extLst>
      <p:ext uri="{BB962C8B-B14F-4D97-AF65-F5344CB8AC3E}">
        <p14:creationId xmlns:p14="http://schemas.microsoft.com/office/powerpoint/2010/main" val="194863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267577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95608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 Bayne</a:t>
            </a:r>
          </a:p>
        </p:txBody>
      </p:sp>
      <p:sp>
        <p:nvSpPr>
          <p:cNvPr id="4" name="Slide Number Placeholder 3"/>
          <p:cNvSpPr>
            <a:spLocks noGrp="1"/>
          </p:cNvSpPr>
          <p:nvPr>
            <p:ph type="sldNum" sz="quarter" idx="10"/>
          </p:nvPr>
        </p:nvSpPr>
        <p:spPr/>
        <p:txBody>
          <a:bodyPr/>
          <a:lstStyle/>
          <a:p>
            <a:fld id="{9CD6FD15-4C2A-4728-A7C7-EBDFB4486C58}" type="slidenum">
              <a:rPr lang="en-US" smtClean="0"/>
              <a:t>20</a:t>
            </a:fld>
            <a:endParaRPr lang="en-US"/>
          </a:p>
        </p:txBody>
      </p:sp>
    </p:spTree>
    <p:extLst>
      <p:ext uri="{BB962C8B-B14F-4D97-AF65-F5344CB8AC3E}">
        <p14:creationId xmlns:p14="http://schemas.microsoft.com/office/powerpoint/2010/main" val="363577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Largest band in EIPS- Festivals- Trips to Whistler, Banff and this year Toronto – Niagara Falls</a:t>
            </a:r>
          </a:p>
        </p:txBody>
      </p:sp>
      <p:sp>
        <p:nvSpPr>
          <p:cNvPr id="4" name="Slide Number Placeholder 3"/>
          <p:cNvSpPr>
            <a:spLocks noGrp="1"/>
          </p:cNvSpPr>
          <p:nvPr>
            <p:ph type="sldNum" sz="quarter" idx="10"/>
          </p:nvPr>
        </p:nvSpPr>
        <p:spPr/>
        <p:txBody>
          <a:bodyPr/>
          <a:lstStyle/>
          <a:p>
            <a:fld id="{9CD6FD15-4C2A-4728-A7C7-EBDFB4486C58}" type="slidenum">
              <a:rPr lang="en-US" smtClean="0"/>
              <a:t>23</a:t>
            </a:fld>
            <a:endParaRPr lang="en-US"/>
          </a:p>
        </p:txBody>
      </p:sp>
    </p:spTree>
    <p:extLst>
      <p:ext uri="{BB962C8B-B14F-4D97-AF65-F5344CB8AC3E}">
        <p14:creationId xmlns:p14="http://schemas.microsoft.com/office/powerpoint/2010/main" val="39797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Danika </a:t>
            </a:r>
            <a:r>
              <a:rPr lang="en-US" err="1">
                <a:cs typeface="Calibri"/>
              </a:rPr>
              <a:t>Oystrek</a:t>
            </a:r>
          </a:p>
        </p:txBody>
      </p:sp>
      <p:sp>
        <p:nvSpPr>
          <p:cNvPr id="4" name="Slide Number Placeholder 3"/>
          <p:cNvSpPr>
            <a:spLocks noGrp="1"/>
          </p:cNvSpPr>
          <p:nvPr>
            <p:ph type="sldNum" sz="quarter" idx="10"/>
          </p:nvPr>
        </p:nvSpPr>
        <p:spPr/>
        <p:txBody>
          <a:bodyPr/>
          <a:lstStyle/>
          <a:p>
            <a:fld id="{9CD6FD15-4C2A-4728-A7C7-EBDFB4486C58}" type="slidenum">
              <a:rPr lang="en-US" smtClean="0"/>
              <a:t>31</a:t>
            </a:fld>
            <a:endParaRPr lang="en-US"/>
          </a:p>
        </p:txBody>
      </p:sp>
    </p:spTree>
    <p:extLst>
      <p:ext uri="{BB962C8B-B14F-4D97-AF65-F5344CB8AC3E}">
        <p14:creationId xmlns:p14="http://schemas.microsoft.com/office/powerpoint/2010/main" val="62000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Tamia - Bursary</a:t>
            </a:r>
            <a:endParaRPr lang="en-US" err="1">
              <a:cs typeface="Calibri"/>
            </a:endParaRPr>
          </a:p>
        </p:txBody>
      </p:sp>
      <p:sp>
        <p:nvSpPr>
          <p:cNvPr id="4" name="Slide Number Placeholder 3"/>
          <p:cNvSpPr>
            <a:spLocks noGrp="1"/>
          </p:cNvSpPr>
          <p:nvPr>
            <p:ph type="sldNum" sz="quarter" idx="10"/>
          </p:nvPr>
        </p:nvSpPr>
        <p:spPr/>
        <p:txBody>
          <a:bodyPr/>
          <a:lstStyle/>
          <a:p>
            <a:fld id="{9CD6FD15-4C2A-4728-A7C7-EBDFB4486C58}" type="slidenum">
              <a:rPr lang="en-US" smtClean="0"/>
              <a:t>39</a:t>
            </a:fld>
            <a:endParaRPr lang="en-US"/>
          </a:p>
        </p:txBody>
      </p:sp>
    </p:spTree>
    <p:extLst>
      <p:ext uri="{BB962C8B-B14F-4D97-AF65-F5344CB8AC3E}">
        <p14:creationId xmlns:p14="http://schemas.microsoft.com/office/powerpoint/2010/main" val="164504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76106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2C2F11-5C97-4FFF-9C64-535E0CA6C7CF}"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167368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763593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2636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9994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18449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14232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15752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533978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Shape 21"/>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22" name="Shape 22"/>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23" name="Shape 2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4300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7" name="Shape 27"/>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28" name="Shape 28"/>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
        <p:nvSpPr>
          <p:cNvPr id="29" name="Shape 29"/>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
        <p:nvSpPr>
          <p:cNvPr id="30" name="Shape 3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BE4CEDE5-AA23-4B70-843E-71144CF4DC39}" type="slidenum">
              <a:rPr lang="en-US" smtClean="0"/>
              <a:t>‹#›</a:t>
            </a:fld>
            <a:endParaRPr lang="en-US"/>
          </a:p>
        </p:txBody>
      </p:sp>
    </p:spTree>
    <p:extLst>
      <p:ext uri="{BB962C8B-B14F-4D97-AF65-F5344CB8AC3E}">
        <p14:creationId xmlns:p14="http://schemas.microsoft.com/office/powerpoint/2010/main" val="354165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965069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Shape 39"/>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sp>
        <p:nvSpPr>
          <p:cNvPr id="40" name="Shape 40"/>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pPr lvl="0"/>
            <a:r>
              <a:rPr lang="en-US"/>
              <a:t>Edit Master text styles</a:t>
            </a:r>
          </a:p>
        </p:txBody>
      </p:sp>
      <p:sp>
        <p:nvSpPr>
          <p:cNvPr id="41" name="Shape 4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666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91013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2C2F11-5C97-4FFF-9C64-535E0CA6C7CF}"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87470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2C2F11-5C97-4FFF-9C64-535E0CA6C7CF}"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96865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08367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411693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72C2F11-5C97-4FFF-9C64-535E0CA6C7CF}" type="datetimeFigureOut">
              <a:rPr lang="en-US" smtClean="0"/>
              <a:t>12/10/2019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573413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2C2F11-5C97-4FFF-9C64-535E0CA6C7CF}"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01565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72C2F11-5C97-4FFF-9C64-535E0CA6C7CF}" type="datetimeFigureOut">
              <a:rPr lang="en-US" smtClean="0"/>
              <a:t>12/10/2019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E4CEDE5-AA23-4B70-843E-71144CF4DC39}" type="slidenum">
              <a:rPr lang="en-US" smtClean="0"/>
              <a:t>‹#›</a:t>
            </a:fld>
            <a:endParaRPr lang="en-US"/>
          </a:p>
        </p:txBody>
      </p:sp>
      <p:pic>
        <p:nvPicPr>
          <p:cNvPr id="13" name="Picture 12">
            <a:extLst>
              <a:ext uri="{FF2B5EF4-FFF2-40B4-BE49-F238E27FC236}">
                <a16:creationId xmlns:a16="http://schemas.microsoft.com/office/drawing/2014/main" id="{9A379FE7-42F1-2849-994B-34FEFFE36A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88112" y="5484057"/>
            <a:ext cx="989454" cy="996950"/>
          </a:xfrm>
          <a:prstGeom prst="rect">
            <a:avLst/>
          </a:prstGeom>
        </p:spPr>
      </p:pic>
      <p:pic>
        <p:nvPicPr>
          <p:cNvPr id="14" name="Picture 13">
            <a:extLst>
              <a:ext uri="{FF2B5EF4-FFF2-40B4-BE49-F238E27FC236}">
                <a16:creationId xmlns:a16="http://schemas.microsoft.com/office/drawing/2014/main" id="{9A379FE7-42F1-2849-994B-34FEFFE36A9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888112" y="5484057"/>
            <a:ext cx="989454" cy="996950"/>
          </a:xfrm>
          <a:prstGeom prst="rect">
            <a:avLst/>
          </a:prstGeom>
        </p:spPr>
      </p:pic>
    </p:spTree>
    <p:extLst>
      <p:ext uri="{BB962C8B-B14F-4D97-AF65-F5344CB8AC3E}">
        <p14:creationId xmlns:p14="http://schemas.microsoft.com/office/powerpoint/2010/main" val="3088013528"/>
      </p:ext>
    </p:extLst>
  </p:cSld>
  <p:clrMap bg1="dk1" tx1="lt1" bg2="dk2"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 id="2147484298" r:id="rId17"/>
    <p:sldLayoutId id="2147484299" r:id="rId18"/>
    <p:sldLayoutId id="2147484300" r:id="rId19"/>
    <p:sldLayoutId id="2147484301"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g"/><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3.jp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jpg"/><Relationship Id="rId1" Type="http://schemas.openxmlformats.org/officeDocument/2006/relationships/slideLayout" Target="../slideLayouts/slideLayout20.xml"/><Relationship Id="rId5" Type="http://schemas.openxmlformats.org/officeDocument/2006/relationships/image" Target="../media/image34.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MJ.Nam@eips.ca" TargetMode="External"/><Relationship Id="rId2" Type="http://schemas.openxmlformats.org/officeDocument/2006/relationships/hyperlink" Target="mailto:Paul.Pallister@eips.ca" TargetMode="External"/><Relationship Id="rId1" Type="http://schemas.openxmlformats.org/officeDocument/2006/relationships/slideLayout" Target="../slideLayouts/slideLayout2.xml"/><Relationship Id="rId4" Type="http://schemas.openxmlformats.org/officeDocument/2006/relationships/hyperlink" Target="mailto:Annie.Garneau@eips.c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750" y="1128100"/>
            <a:ext cx="10503877" cy="2321171"/>
          </a:xfrm>
        </p:spPr>
        <p:txBody>
          <a:bodyPr/>
          <a:lstStyle/>
          <a:p>
            <a:pPr>
              <a:spcBef>
                <a:spcPts val="200"/>
              </a:spcBef>
            </a:pPr>
            <a:r>
              <a:rPr lang="en-US" sz="3000" dirty="0"/>
              <a:t>Elk Island Public Schools </a:t>
            </a:r>
            <a:br>
              <a:rPr lang="en-US" sz="3000" dirty="0"/>
            </a:br>
            <a:r>
              <a:rPr lang="en-US" sz="4000" dirty="0"/>
              <a:t>SECONDARY FRENCH IMMERSION </a:t>
            </a:r>
            <a:br>
              <a:rPr lang="en-US" sz="5000" dirty="0"/>
            </a:br>
            <a:r>
              <a:rPr lang="en-US" sz="4000" dirty="0"/>
              <a:t>Information Night  </a:t>
            </a:r>
            <a:endParaRPr lang="en-US" dirty="0"/>
          </a:p>
        </p:txBody>
      </p:sp>
      <p:pic>
        <p:nvPicPr>
          <p:cNvPr id="11" name="Picture 10">
            <a:extLst>
              <a:ext uri="{FF2B5EF4-FFF2-40B4-BE49-F238E27FC236}">
                <a16:creationId xmlns:a16="http://schemas.microsoft.com/office/drawing/2014/main" id="{00343674-A58E-D642-B5BC-C5F5B1BEA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681" y="3950351"/>
            <a:ext cx="2623262" cy="1713279"/>
          </a:xfrm>
          <a:prstGeom prst="rect">
            <a:avLst/>
          </a:prstGeom>
        </p:spPr>
      </p:pic>
      <p:pic>
        <p:nvPicPr>
          <p:cNvPr id="1026" name="Picture 1" descr="SWH_logo_FULL_CMYK_3C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3784209"/>
            <a:ext cx="1864852" cy="187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0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3" y="1"/>
            <a:ext cx="12505827" cy="6857999"/>
          </a:xfrm>
          <a:prstGeom prst="rect">
            <a:avLst/>
          </a:prstGeom>
        </p:spPr>
      </p:pic>
      <p:sp>
        <p:nvSpPr>
          <p:cNvPr id="3" name="TextBox 2"/>
          <p:cNvSpPr txBox="1"/>
          <p:nvPr/>
        </p:nvSpPr>
        <p:spPr>
          <a:xfrm>
            <a:off x="901701" y="609600"/>
            <a:ext cx="11532324" cy="3847207"/>
          </a:xfrm>
          <a:prstGeom prst="rect">
            <a:avLst/>
          </a:prstGeom>
          <a:noFill/>
        </p:spPr>
        <p:txBody>
          <a:bodyPr wrap="none" rtlCol="0">
            <a:spAutoFit/>
          </a:bodyPr>
          <a:lstStyle/>
          <a:p>
            <a:r>
              <a:rPr lang="en-US" sz="2800" dirty="0">
                <a:solidFill>
                  <a:schemeClr val="bg1"/>
                </a:solidFill>
              </a:rPr>
              <a:t>Grade 7 Core classes</a:t>
            </a:r>
          </a:p>
          <a:p>
            <a:endParaRPr lang="en-US" dirty="0">
              <a:solidFill>
                <a:schemeClr val="bg1"/>
              </a:solidFill>
            </a:endParaRPr>
          </a:p>
          <a:p>
            <a:r>
              <a:rPr lang="en-US" dirty="0">
                <a:solidFill>
                  <a:schemeClr val="bg1"/>
                </a:solidFill>
              </a:rPr>
              <a:t>French Language Arts, English Language Arts, Reading, Math, Science and Social Studies</a:t>
            </a:r>
          </a:p>
          <a:p>
            <a:endParaRPr lang="en-US" dirty="0">
              <a:solidFill>
                <a:schemeClr val="bg1"/>
              </a:solidFill>
            </a:endParaRPr>
          </a:p>
          <a:p>
            <a:r>
              <a:rPr lang="en-US" dirty="0">
                <a:solidFill>
                  <a:schemeClr val="bg1"/>
                </a:solidFill>
              </a:rPr>
              <a:t>Core +</a:t>
            </a:r>
          </a:p>
          <a:p>
            <a:r>
              <a:rPr lang="en-US" dirty="0">
                <a:solidFill>
                  <a:schemeClr val="bg1"/>
                </a:solidFill>
              </a:rPr>
              <a:t>	Choose two of the core classes for a booster or challenge program</a:t>
            </a:r>
          </a:p>
          <a:p>
            <a:endParaRPr lang="en-US" dirty="0">
              <a:solidFill>
                <a:schemeClr val="bg1"/>
              </a:solidFill>
            </a:endParaRPr>
          </a:p>
          <a:p>
            <a:r>
              <a:rPr lang="en-US" dirty="0">
                <a:solidFill>
                  <a:schemeClr val="bg1"/>
                </a:solidFill>
              </a:rPr>
              <a:t>Activity +</a:t>
            </a:r>
          </a:p>
          <a:p>
            <a:r>
              <a:rPr lang="en-US" dirty="0">
                <a:solidFill>
                  <a:schemeClr val="bg1"/>
                </a:solidFill>
              </a:rPr>
              <a:t>	All students take PE and Recreational fitness</a:t>
            </a:r>
          </a:p>
          <a:p>
            <a:r>
              <a:rPr lang="en-US" dirty="0">
                <a:solidFill>
                  <a:schemeClr val="bg1"/>
                </a:solidFill>
              </a:rPr>
              <a:t>	Cross country, Volleyball, </a:t>
            </a:r>
            <a:r>
              <a:rPr lang="en-US" dirty="0" err="1">
                <a:solidFill>
                  <a:schemeClr val="bg1"/>
                </a:solidFill>
              </a:rPr>
              <a:t>Pickleball</a:t>
            </a:r>
            <a:r>
              <a:rPr lang="en-US" dirty="0">
                <a:solidFill>
                  <a:schemeClr val="bg1"/>
                </a:solidFill>
              </a:rPr>
              <a:t>, Basketball, Floor Hockey, Ringette, Handball, Badminton, </a:t>
            </a:r>
          </a:p>
          <a:p>
            <a:r>
              <a:rPr lang="en-US" dirty="0">
                <a:solidFill>
                  <a:schemeClr val="bg1"/>
                </a:solidFill>
              </a:rPr>
              <a:t>	Track and Field, Ping Pong, Walks, Tobogganing, Soccer, Softball, Football, Ultimate Frisbee, </a:t>
            </a:r>
          </a:p>
          <a:p>
            <a:r>
              <a:rPr lang="en-US" dirty="0">
                <a:solidFill>
                  <a:schemeClr val="bg1"/>
                </a:solidFill>
              </a:rPr>
              <a:t>	Games, Fitness gym workouts, Yoga and so much more</a:t>
            </a:r>
          </a:p>
          <a:p>
            <a:endParaRPr lang="en-US" dirty="0">
              <a:solidFill>
                <a:schemeClr val="bg1"/>
              </a:solidFill>
            </a:endParaRPr>
          </a:p>
        </p:txBody>
      </p:sp>
      <p:pic>
        <p:nvPicPr>
          <p:cNvPr id="5122" name="Picture 2" descr="https://lh3.googleusercontent.com/MIKbEqfo2IU5H6TlYLY3n6BUzVeMd3Zatmr7FlmzAE51WpVipSk8oUQxFvus_Osr0CxgO_I-DCyELFMN_98HwSgeQhza0BSInwafEJ910ozX20W9y9oe0NPIfkLZe4X2B3nvws57g_tzHH8YW9PcEIMlsigm51OUpdci-T2KK6avY2ojXANlLFFMiN7BdRZDoK6ZBut_VlR_tta97_Z3p7TjMFsStVkNwV-1dyj2oKwdItfRvtM4IjP8K68mweUgRTnV8eURz4gnnEDzb8tFlvCkTzyab95LcINfyjb4F_h4g5mSgf8K3B4CCcB0kN5Jzq9UXRZ1jwtrBlnNSw6QTUpsUqNctqHw6SxzLGgqajR7g5Uef5VjpAJS2UzG3bjVF0oIDA32vHwfTXRKis1ehC__7hBtdnBn59bgVb25yWMSRyBU15-yQtVUzoow8ndZw2kH-pNzFfJpUkjmLQN623mEZfjriuybaPuo5cBh9NKzwojAcjWgW14XcwQcHcCFR9-L1u3_QpvisosxrJ0iOtOFxKDkwrmL0aoYtTZyd3vtQjN-LXz_iUTfmzWd-7YY2paXSwL-L7ClQ7wGPsGV99pQzCaOxyHI4OkxmlBV2WH8gvPli1u5ZI53Qb0-bm-bmoJr5bvE_iC48q98euJF0cbSh0_sm3Krgoemah6PynqhAgu1AbotVuyOGyd8pwWjnl0DkyQ8sh9gXSS4qUri9lT4wWmjRWTL-UlRtYDOJDc83wBU=s702-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4269783"/>
            <a:ext cx="2680614" cy="2014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3.googleusercontent.com/RQmFYcMQbM83NtEHwcY0uMwH-k6RlAiTYnLZOHlrZk6oBXIoKEiVQzuO3-FMdol9mVI49JY5L6dlxpl0Y4L0c4Ign3p6nzyjnnEPuwPWc5LhVVTZThFuqcc-gsszzfRc29vOVbhsQdMnS4-Ds3zaufskCAyF-P3zTQR59-IM91nVIog9mO9E-6CmomXBwAD0PcVClQ3bTODX4-4_LIPZLBXFiCaNRJndco8ael6mQzUnLEhtEGL-DSQ3m6wAiqhqcG0CaSfvegMVc6bIhSFtHOs_OkZEkh_g08MkNCPZCygupmrBBUTTTorBdKOfYQi0tbsuX1z1yrwNZGcumQIZrJifkicySrD90FpB3t8scfqaeVffeI23KVWAEUM7YcKjiWIgKJGQnIAZpM0fAxYWp8vTfJtI5yWGRddLyfT12BaX-79Rxq6M3O6ue7NRmJzz7PKrHiCix8hxr3J7l-cTi25DsmiTbsx1sXMEOEBzFSFNTqzh0gUNqC4tLIOONDgj95xDr3bjDvc45K1noWRTEsrBHnhxx9cbnMtiRRFNHkdGT5kQksQ3TK8J6YIqAq6LO5jcNtuT62RALYYoGfW6PFWYQk59Q9f4JC3m7nNY7tA1wwPcBEludXp5_XUOSYllakY1V6VkCEiT-t6bN93Np8aYS6UAO8j1gg7unODs3K8mnk_IG1mkqguFX83bn-i7BF3KVVgp_G_Eo3hMzgUZbqaGRnun4pfmuAzOcq00UaOxPgNV=w1185-h1778-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190" y="4269783"/>
            <a:ext cx="2417735" cy="20147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3.googleusercontent.com/CaOF9aiDaxdD9v6PEnBAjVOlqWU1MrsdIlLhe4ujajnQSPoNe4A3ttEowDWVPz_WgGmqHzxwcgoOd8svzY7kgv6sDX7WXofrZD76rbcUMbgc-aRGYROmG3QZV9lBGJ_3LKXyV9CPWShcSB_Co-i24LhxpIaiHw18wJmTnx1s0LTUstJDh4DIeJwGZbEjbOhXYh4UG5ygXmKT-rhviLDTKWio3VvLE3-uDxnIun5rsxjjL2_CSF8aKX5VzSnO7qOt44GE89w5FC0lWwwYfSqVxOHVUU8jYtloPO0u2v2AlC5AGd5_zTe_rPdT7F7QNspoEhw0w4uxeK-mlPq2y-caiRsSILJ53Hy_LhdVF3lN_elDz0m_Ut9xCRfh7VIjNcxW1ba7Y1lKcJbINWbrTfu1xj00P7I_g_W_Det6lmi07yNdDTLmhtqIFcB7o2BpsxoiY4440AzVGhCEs8uaFSsCEfRYt7fVRUTZL9F_V3bc0LpZ5puHHMJNNBN7N98pyvZgriy6AKR69j1-ZHj_F8Aui7DfsJ3evbcnyW8yH8JVSlCf4hzkhEt70k10XWgopTGj05Ip81T6izWXPP347MIebqv0xL60Pmi1Oq9COSvysPPcNS_KPX3cshGdljrxc33xprHrzLfpvulN4KxkGEfz-BSb_1zWIpF4QR_d97gIJikbTas3xaqiU7Sjygx_1xFZjAwzwBwPkF5SR9WuxFXi9gIizpK-U2CgY0wXDkEJquixkIRH=w1185-h1778-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3925" y="4269783"/>
            <a:ext cx="2991173" cy="201478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lh3.googleusercontent.com/775_hgMIJ5XVR312VUWDUnxl7bl37qlT2dyIY3V2dj_oosHAIPll8jRbjHDFszYb7JgmEBFEkzzWP5DmhvsGrCjS9O15Jh2BvpNKr7um3pHt-KpnxKpE6JI-6EB8jbuYkF4c4OYCcxmuuAWMkw7dV7DQSJP6iGwBmCvolfir3uJBYxQGb2DpnpAIED5A3B2zWEeY3wg3-zAWuC0whEBVJpP-MVPK_M7a8Nab288bJ8NAOtaCp30Sb2MKj2p-wIDBfB0zb1mpuAcNl0_V_SiGfYFBg-0zoBSXMuoFJkoIQdFGTwpGmmyRLnXyG-DkPYNlKpN2JkQtYxZvNDpU9x2dGKADQr63-90YnxylhTUp9rDgjPr0hvt6hYHRzAr90AR9MF6HbM25OYmGsWIx0bmpjLBbwOMJzlUN1FTY-eUXDbC3-C8F8t6dUNROaV6sHEVt-PQp0YaQ0OvDUiLazVr2nmJFELQYkDIBmkEIxAANQQwaUI_i1FOlBu65riwyX3ysnFdST5CLJB1pp6XRjQZ6iEX4cs_oIZ1UbwCMIWXkSpWgk3Ibv1dZkb5Z-UU-VgWG5bV_mw5ACSfTAgEgmbOLiiAtG9PVRk3qKwWMJRP7M7Jhnjv24MPVAbUv-WLh6ujb959Y3D9baDl26hhIL-pOz1O5XVWh9RX0LAKQANUd4p94VmF5etfrDorjUPSuDrvNwg3egB3JyHq5Jg1GEuFXWIeEnJ-zJ32VN8Njx8jLnz0ks30j=w473-h630-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5099" y="4169044"/>
            <a:ext cx="4188926" cy="209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44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86359"/>
            <a:ext cx="12192000" cy="5571641"/>
          </a:xfrm>
          <a:prstGeom prst="rect">
            <a:avLst/>
          </a:prstGeom>
        </p:spPr>
      </p:pic>
      <p:sp>
        <p:nvSpPr>
          <p:cNvPr id="5" name="Rectangle 4"/>
          <p:cNvSpPr/>
          <p:nvPr/>
        </p:nvSpPr>
        <p:spPr>
          <a:xfrm>
            <a:off x="0" y="0"/>
            <a:ext cx="12192000" cy="1169551"/>
          </a:xfrm>
          <a:prstGeom prst="rect">
            <a:avLst/>
          </a:prstGeom>
        </p:spPr>
        <p:txBody>
          <a:bodyPr wrap="square">
            <a:spAutoFit/>
          </a:bodyPr>
          <a:lstStyle/>
          <a:p>
            <a:endParaRPr lang="en-US" sz="1000" dirty="0">
              <a:solidFill>
                <a:srgbClr val="000000"/>
              </a:solidFill>
              <a:latin typeface="Serifa BQ" panose="02000505040000020004" pitchFamily="2" charset="0"/>
            </a:endParaRPr>
          </a:p>
          <a:p>
            <a:r>
              <a:rPr lang="en-US" sz="6000" dirty="0">
                <a:solidFill>
                  <a:srgbClr val="FFC000"/>
                </a:solidFill>
                <a:latin typeface="Serifa BQ" panose="02000505040000020004" pitchFamily="2" charset="0"/>
              </a:rPr>
              <a:t>Grade 7 Program at a Glance </a:t>
            </a:r>
            <a:endParaRPr lang="en-US" sz="6000" dirty="0">
              <a:solidFill>
                <a:srgbClr val="FFC000"/>
              </a:solidFill>
            </a:endParaRPr>
          </a:p>
        </p:txBody>
      </p:sp>
    </p:spTree>
    <p:extLst>
      <p:ext uri="{BB962C8B-B14F-4D97-AF65-F5344CB8AC3E}">
        <p14:creationId xmlns:p14="http://schemas.microsoft.com/office/powerpoint/2010/main" val="3287288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234639" cy="6856188"/>
          </a:xfrm>
          <a:prstGeom prst="rect">
            <a:avLst/>
          </a:prstGeom>
        </p:spPr>
      </p:pic>
      <p:sp>
        <p:nvSpPr>
          <p:cNvPr id="5" name="TextBox 4"/>
          <p:cNvSpPr txBox="1"/>
          <p:nvPr/>
        </p:nvSpPr>
        <p:spPr>
          <a:xfrm>
            <a:off x="736600" y="774700"/>
            <a:ext cx="8231741" cy="3293209"/>
          </a:xfrm>
          <a:prstGeom prst="rect">
            <a:avLst/>
          </a:prstGeom>
          <a:noFill/>
        </p:spPr>
        <p:txBody>
          <a:bodyPr wrap="none" rtlCol="0">
            <a:spAutoFit/>
          </a:bodyPr>
          <a:lstStyle/>
          <a:p>
            <a:r>
              <a:rPr lang="en-US" sz="2800" dirty="0">
                <a:solidFill>
                  <a:schemeClr val="bg1"/>
                </a:solidFill>
              </a:rPr>
              <a:t>Complementary (Option) Courses</a:t>
            </a:r>
          </a:p>
          <a:p>
            <a:endParaRPr lang="en-US" dirty="0">
              <a:solidFill>
                <a:schemeClr val="bg1"/>
              </a:solidFill>
            </a:endParaRPr>
          </a:p>
          <a:p>
            <a:r>
              <a:rPr lang="en-US" dirty="0">
                <a:solidFill>
                  <a:schemeClr val="bg1"/>
                </a:solidFill>
              </a:rPr>
              <a:t>Art, Band, Drama, Outdoor Education, French as a Second Language</a:t>
            </a:r>
          </a:p>
          <a:p>
            <a:endParaRPr lang="en-US" dirty="0">
              <a:solidFill>
                <a:schemeClr val="bg1"/>
              </a:solidFill>
            </a:endParaRPr>
          </a:p>
          <a:p>
            <a:r>
              <a:rPr lang="en-US" dirty="0">
                <a:solidFill>
                  <a:schemeClr val="bg1"/>
                </a:solidFill>
              </a:rPr>
              <a:t>Career Technology Foundations (CTF)</a:t>
            </a:r>
          </a:p>
          <a:p>
            <a:r>
              <a:rPr lang="en-US" dirty="0">
                <a:solidFill>
                  <a:schemeClr val="bg1"/>
                </a:solidFill>
              </a:rPr>
              <a:t>	Digital Media, Applications of Technology, Electronic Music</a:t>
            </a:r>
          </a:p>
          <a:p>
            <a:r>
              <a:rPr lang="en-US" dirty="0">
                <a:solidFill>
                  <a:schemeClr val="bg1"/>
                </a:solidFill>
              </a:rPr>
              <a:t>	Construction, Lego Robotics, </a:t>
            </a:r>
          </a:p>
          <a:p>
            <a:r>
              <a:rPr lang="en-US" dirty="0">
                <a:solidFill>
                  <a:schemeClr val="bg1"/>
                </a:solidFill>
              </a:rPr>
              <a:t>	Food Studies, Fashion Studies, Culinary Tourism</a:t>
            </a:r>
          </a:p>
          <a:p>
            <a:r>
              <a:rPr lang="en-US" dirty="0">
                <a:solidFill>
                  <a:schemeClr val="bg1"/>
                </a:solidFill>
              </a:rPr>
              <a:t>	Leadership, Learning Strategies, Independent Study</a:t>
            </a:r>
          </a:p>
          <a:p>
            <a:endParaRPr lang="en-US" dirty="0">
              <a:solidFill>
                <a:schemeClr val="bg1"/>
              </a:solidFill>
            </a:endParaRPr>
          </a:p>
          <a:p>
            <a:endParaRPr lang="en-US" dirty="0">
              <a:solidFill>
                <a:schemeClr val="bg1"/>
              </a:solidFill>
            </a:endParaRPr>
          </a:p>
        </p:txBody>
      </p:sp>
      <p:pic>
        <p:nvPicPr>
          <p:cNvPr id="7170" name="Picture 2" descr="https://lh3.googleusercontent.com/ofPhL8vGbnEF679zbKrMIRHK1UUWmeP87yhe3PK-pPz5gPp4tFO9VqxJVoH6aKHvL2yPBo6p5Yb8TjY76J8z1yluj7JoFG8uH_9Bwf4-fju9lGu60qGlfqUT9p9FOKPndUtyL5EkpIoppnYQTZdD1qy2uDNCfaQvJSFUkp3i_Nx_7iadZubx-xpVLy6C92QBfC8iwpWekEXsNKGoDX-KzQiFfEABHsJ-ipJPsIqcQ02P26JG2orRj6ZkizwUvD5_3ZgNOohca3DOjU_fT2ymk5aYrpXvwtCEFX84RgWS6zIjGoc7jlInckZihioXk0efd1Mfq2Pq0chM9WNLQDWvQZYsIsCSsFBUCqOhNSDdWYagxiWuwSa1fs06Iwl3xrvCMWdsGKnposU9ib_QD42oaAzbq3YhcWku2dAmqh7pkWF1Bf3v4CMof0jP22sMXT6TdueP8Y30aXVyv8y8sq4UH-36JxpAuYWVRT-YCquxhTa_7HPZQkeuYY88uot5FFi5cf9xHrAr6v2bMvR6Yssxw3DyzxTJhMwYa3SXnPGfRUmPaKvpPNq2jUikgWLATL9BJmYJ7NLqgD7GyVTFH7xxjTToc1g8U84BgFclnSI2Cla2PVq_U1qY-xCnBYLVrWs_8qm70Xo5ibvoiCLVVbo8oAXyQCbiFejAeP2JNsO11gBS9KDiovTIFEaxqHscKfuEkngmvrtNRav3dyeGKNUa8MFoTQ1K0R5HUMlKoYMgelohfbJR=w1200-h900-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86747"/>
            <a:ext cx="4045433" cy="23496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3.googleusercontent.com/o8H8HzE3nGeZdjmHHBbm1slH4aGi84D3So5swYNfVGu_I7ZO4V_kf4ftsqU_HgTh0CHypZAjV353pccwPpzP5bHnf1Uw9qHWhM2c8py10ZtXVedz8VKgINX_Y13-HHZP21S1eChoC1QRJ5abMz3QKQAWtGqOBN49Azarr9ossg3elUkCd-7iHAJ07F0e_jQLJblNBBY2VqBYwnq9RVArbAqT4xh5LzqJ18QkWMyt8DZtikNqOQ6gXcMhgGmQb6is0-dW4sIpbEJOwJtJc5gxnezLB4sp6a2vZ6RKmzFNfuMHOKvJDlUFkD1OVujgGuY70Mgf8b2zuKXA2MncOhZlaqcTNYTVjG2o23C5oBjbiqnezmRYFUbsL7uVs5j00NX9xFO7Vlc7NlIj-DO8JzrLvfhGJe3risKa-d94FjM50pvrsUiNDInYpttiJ8OW1Puo54GwgImmWYtYJyVFDD_TDlpe-JzikQ3-pwNjhapzRiVMn1xkI7SfZ_bvRCb2vFRo3EB60_1226mTJqieNOlZb-TyUztfQU2AmT4VY7pM0DJBpI9rdN_w5PSfA2N4hTg2cIHdSEUffCoCEjG7ClBd6KRUzuXavB8LaZNvSDlLIeoqq6Vlm5aAEmD6pV3kglGtYZWN-Wo59RyNIH6FfyU1dQgWijUDmG0G9RBNM2vhjk8dnkDNESJJaIkDm53Y2X_-Pz7d06WGfzUdsV-VSoDhp1DRBS21uZR45AaVhpy_DqEgLE9I=s1080-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5433" y="3486747"/>
            <a:ext cx="3617206" cy="23496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3.googleusercontent.com/q0QPOWHbu63Ubs1U8zSqz9eNkU3ZkAtqsDrKlH76pk6u23ce476nqyr6wBg4C_Q4FSGBHKSVynDhT88L5I1dB6Ocinqh3zCp-tAS4INIyOzRdyhqeAWd6cxIew6Qkyf88IhJ3Qn-sa4U8-U4mSkJ6NCkBNXsG9STqJtPxDdWDnrmz0tJAUoRMExY_H-hh6VfcsQhGVVf9clnsCO7g51kXQlFqErtI4x3STlHymLmXgAsPjSSC1gD9EX7XO8X9mVnPoSHxu-edqh7U-wz_HlhXknZmNczzckkAUqKm7I6CxXAOXPjNJRlYv3t1F0dpvia9IFVCpzPbYSOm-BSaQsrmrbhVVL8KzYXVlunoWzQvEeiqWvbBcyiLcynvGxP0Zc972Wu6YWl85rUI6vuGd1PevU2NqYBCewtzHVvHzDHgELYbUM-2OWeh0dkTFh47Es2vuIJs9zXZB2_74bs3CbcGG2CmKuQd4mFZgZsooGir7xis92o8U0z9aZOqmj5x0ArOyOAVdCmU0d9BUQ4Iz8aDJx-yTudxtpb63Hz8luboigJEPJdfaT9K2tEI9WLQqAZUVJWkpSyE0sKzSkt9Htu1iV5zomXyFVRT1C8p_lAxpO01ZUOd6ka0DNQN3R6uuUHuvvzIvgV0yh6AuIcUQI1YGEWLUDSfZKoQXDI4jhJZFY-UJ6LnIKDDyV7IX2pDNzKNpCd0zPIZLhb-cmZtvshqf-IOw_o5VolgN_SfrwT_oX8GWL-=w480-h404-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639" y="3486747"/>
            <a:ext cx="4572000" cy="23496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h3.googleusercontent.com/3rO6UBPKqhKyIXtAqhEUltUru1L0hJjFUdMPjC3DlXeuGD1j6syqFfhvXc7FH2OCIZNaJCKtEFu-FcdesOHFlWYiC12o6-5JrtJ8mCdYBg7NYY-nx7N7mv2v5Y2SHXdpMgKcd5joLaNVJR4FBwVi-0BPoBOaRlH9f_diHPHjwZ9O4HLIUWTznGF63bhNV66Y-Maq7MXkPQnQh8j4F4CKTEr1dS3i3abEDGLNIcsE8Bbk-6_W6YHX75PH0EtfdoM0VPnPvU2AetOVv043auBNPXHbtbHQ92htXu-Ya5lxPJBGqcsqo3ZxkrDUXFa4eR-dMdtqnEUc9JU6gOclaJBlvAEcVKuKT9OgPtylF1wXnXZhonTMN6daV9OF2l4epHdErbO-nIUO5Scz6bkbEoDFV-ERppaESuW3ZPATtUpwYWprFrh1V7jqetYpNgoUMOcuY-9ItxVxoBhppl9rjP5ifyc-4k4ZJUoLHPsA8VnFXkzYoMbn8tPL0jcrLX9oHl5oJE0-RojT1-LH9UTmxTP2lrgNzXmdmXfS2339JmCENw2RuvZ3jsXY66je3Km-U4CdUPfVpXqYeyTps4DfmVVOFp-YSQKn9_PCPi_M-ny_H14zy-nz7TtNCxDQR8ufLOjrfSqiY9moSdpPxmKqQiZMF3BksmpGVuPlpOPDr9G8T8J-rRxR4KO3E2I5V3KF_nzHWQ5Z9fVmAY5C_JKdp0dPS4bAHruXHboC9EGjkVOkSx6oKyMH=w480-h640-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7890" y="-30996"/>
            <a:ext cx="3506749" cy="351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3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 y="-7749"/>
            <a:ext cx="12214436" cy="6858000"/>
          </a:xfrm>
          <a:prstGeom prst="rect">
            <a:avLst/>
          </a:prstGeom>
        </p:spPr>
      </p:pic>
      <p:sp>
        <p:nvSpPr>
          <p:cNvPr id="5" name="TextBox 4"/>
          <p:cNvSpPr txBox="1"/>
          <p:nvPr/>
        </p:nvSpPr>
        <p:spPr>
          <a:xfrm>
            <a:off x="635431" y="384739"/>
            <a:ext cx="6319359" cy="3139321"/>
          </a:xfrm>
          <a:prstGeom prst="rect">
            <a:avLst/>
          </a:prstGeom>
          <a:noFill/>
        </p:spPr>
        <p:txBody>
          <a:bodyPr wrap="none" rtlCol="0">
            <a:spAutoFit/>
          </a:bodyPr>
          <a:lstStyle/>
          <a:p>
            <a:r>
              <a:rPr lang="en-US" sz="3600" dirty="0">
                <a:solidFill>
                  <a:schemeClr val="bg1"/>
                </a:solidFill>
              </a:rPr>
              <a:t>Events</a:t>
            </a:r>
          </a:p>
          <a:p>
            <a:endParaRPr lang="en-US" dirty="0">
              <a:solidFill>
                <a:schemeClr val="bg1"/>
              </a:solidFill>
            </a:endParaRPr>
          </a:p>
          <a:p>
            <a:r>
              <a:rPr lang="en-US" dirty="0">
                <a:solidFill>
                  <a:schemeClr val="bg1"/>
                </a:solidFill>
              </a:rPr>
              <a:t>Week of Welcome     Cougar Run       Orange Shirt Day</a:t>
            </a:r>
          </a:p>
          <a:p>
            <a:r>
              <a:rPr lang="en-US" dirty="0">
                <a:solidFill>
                  <a:schemeClr val="bg1"/>
                </a:solidFill>
              </a:rPr>
              <a:t>Awards night               Halloween         Dances</a:t>
            </a:r>
          </a:p>
          <a:p>
            <a:r>
              <a:rPr lang="en-US" dirty="0">
                <a:solidFill>
                  <a:schemeClr val="bg1"/>
                </a:solidFill>
              </a:rPr>
              <a:t>Mental Health week   Intramurals        Band Trips</a:t>
            </a:r>
          </a:p>
          <a:p>
            <a:endParaRPr lang="en-US" dirty="0">
              <a:solidFill>
                <a:schemeClr val="bg1"/>
              </a:solidFill>
            </a:endParaRPr>
          </a:p>
          <a:p>
            <a:r>
              <a:rPr lang="en-US" b="1" dirty="0">
                <a:solidFill>
                  <a:schemeClr val="bg1"/>
                </a:solidFill>
              </a:rPr>
              <a:t>French Unique Events</a:t>
            </a:r>
          </a:p>
          <a:p>
            <a:r>
              <a:rPr lang="en-US" dirty="0">
                <a:solidFill>
                  <a:schemeClr val="bg1"/>
                </a:solidFill>
              </a:rPr>
              <a:t>Working with Petite Soleils – French Immersion day care</a:t>
            </a:r>
          </a:p>
          <a:p>
            <a:r>
              <a:rPr lang="en-US" dirty="0">
                <a:solidFill>
                  <a:schemeClr val="bg1"/>
                </a:solidFill>
              </a:rPr>
              <a:t>Quebec Trip, </a:t>
            </a:r>
            <a:r>
              <a:rPr lang="en-US" dirty="0" err="1">
                <a:solidFill>
                  <a:schemeClr val="bg1"/>
                </a:solidFill>
              </a:rPr>
              <a:t>Unitheatre</a:t>
            </a:r>
            <a:r>
              <a:rPr lang="en-US" dirty="0">
                <a:solidFill>
                  <a:schemeClr val="bg1"/>
                </a:solidFill>
              </a:rPr>
              <a:t>, Flying Canoe</a:t>
            </a:r>
          </a:p>
          <a:p>
            <a:endParaRPr lang="en-US" dirty="0">
              <a:solidFill>
                <a:schemeClr val="bg1"/>
              </a:solidFill>
            </a:endParaRPr>
          </a:p>
        </p:txBody>
      </p:sp>
      <p:pic>
        <p:nvPicPr>
          <p:cNvPr id="6" name="Shape 183"/>
          <p:cNvPicPr preferRelativeResize="0"/>
          <p:nvPr/>
        </p:nvPicPr>
        <p:blipFill>
          <a:blip r:embed="rId3">
            <a:alphaModFix/>
          </a:blip>
          <a:stretch>
            <a:fillRect/>
          </a:stretch>
        </p:blipFill>
        <p:spPr>
          <a:xfrm>
            <a:off x="7728374" y="0"/>
            <a:ext cx="4463625" cy="3008587"/>
          </a:xfrm>
          <a:prstGeom prst="rect">
            <a:avLst/>
          </a:prstGeom>
          <a:noFill/>
          <a:ln>
            <a:noFill/>
          </a:ln>
        </p:spPr>
      </p:pic>
      <p:pic>
        <p:nvPicPr>
          <p:cNvPr id="7" name="Picture 2" descr="A group of people standing in front of a crowd posing for the camera&#10;&#10;Description generated with very high confidence">
            <a:extLst>
              <a:ext uri="{FF2B5EF4-FFF2-40B4-BE49-F238E27FC236}">
                <a16:creationId xmlns:a16="http://schemas.microsoft.com/office/drawing/2014/main" id="{85DD3956-0F94-4738-AD0C-624AC65D79A2}"/>
              </a:ext>
            </a:extLst>
          </p:cNvPr>
          <p:cNvPicPr>
            <a:picLocks noChangeAspect="1"/>
          </p:cNvPicPr>
          <p:nvPr/>
        </p:nvPicPr>
        <p:blipFill>
          <a:blip r:embed="rId4"/>
          <a:stretch>
            <a:fillRect/>
          </a:stretch>
        </p:blipFill>
        <p:spPr>
          <a:xfrm>
            <a:off x="635431" y="3340596"/>
            <a:ext cx="3554756" cy="2831804"/>
          </a:xfrm>
          <a:prstGeom prst="rect">
            <a:avLst/>
          </a:prstGeom>
        </p:spPr>
      </p:pic>
      <p:pic>
        <p:nvPicPr>
          <p:cNvPr id="8" name="Shape 185"/>
          <p:cNvPicPr preferRelativeResize="0"/>
          <p:nvPr/>
        </p:nvPicPr>
        <p:blipFill>
          <a:blip r:embed="rId5">
            <a:alphaModFix/>
          </a:blip>
          <a:stretch>
            <a:fillRect/>
          </a:stretch>
        </p:blipFill>
        <p:spPr>
          <a:xfrm>
            <a:off x="7728374" y="3016336"/>
            <a:ext cx="4463626" cy="3156064"/>
          </a:xfrm>
          <a:prstGeom prst="rect">
            <a:avLst/>
          </a:prstGeom>
          <a:noFill/>
          <a:ln>
            <a:noFill/>
          </a:ln>
        </p:spPr>
      </p:pic>
      <p:pic>
        <p:nvPicPr>
          <p:cNvPr id="6146" name="Picture 2" descr="https://lh3.googleusercontent.com/jJGlu-hA9CXxnYeBRZqXQodaGclOxPlO46DqROfQsRbvg-Ved55h1rcGwWYe60Ij3GdqqmGN_KvXMelJstPtTjWCLt5Tpvvphux5vF54GTwGWX_AzgcJ97JqKzg5_K__kMOEXnPYlXtI5h9hquuh1I-3OyVDUN5QwESFOQSVgAnMaS8kOPdDfotgxFovfKJ6WRHO8iQTuOM43YIqZP2RA0UXGktctyyUyQIihA9kOpclqXZzpFxuI_FZvSUjSwFcZ5slnXtSX-faaROOkia0Po4pSUZLEd5Oio1GUquzrkYwBJShlKdkYC99r1SUK5lR7wgrdxeXtfOqCMfeR3s-yg11KR-lFo3O1HY9KHqdEHx9EALu1ICH_HAE6WH8-kM4cLQOAuNvaemOCsYFNuOB-nugl8q9XRTN5-vFWh49t2-y2alLX1jwHHkTH9orZ-z7olVjV3JrK0bxfFNFG_6OZNQM73mWQgLW6mRUz3DFjPMyAKLr7SrsKYx-RH_Jl_BGJrLqihu03Ig5AnlPYJofwb1QThUe61uQRGTHcZghNI4ZssVCgOdEawjMtCMYc33oHMYUGSIkUh-mZTqlY9aFlHS71kB1v6a7aXMSSqjq5l_gIDg4yKyyw60oPWxg9RpCOPfvkKVcoPbfqs3i1aiX1cp3iziZ98kR9L-vqAXZKQvD_2LzCpB_aEyMI5dCwduvk6-gDXw28bb3rhoU9kmlm-EA-qlxBA0U3EwWElGC0qM4QGZL=w1200-h1600-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0298" y="3340596"/>
            <a:ext cx="3598076" cy="283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3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511315" cy="6858000"/>
          </a:xfrm>
          <a:prstGeom prst="rect">
            <a:avLst/>
          </a:prstGeom>
        </p:spPr>
      </p:pic>
      <p:sp>
        <p:nvSpPr>
          <p:cNvPr id="5" name="TextBox 4"/>
          <p:cNvSpPr txBox="1"/>
          <p:nvPr/>
        </p:nvSpPr>
        <p:spPr>
          <a:xfrm>
            <a:off x="829159" y="1154624"/>
            <a:ext cx="10286790" cy="1692771"/>
          </a:xfrm>
          <a:prstGeom prst="rect">
            <a:avLst/>
          </a:prstGeom>
          <a:noFill/>
        </p:spPr>
        <p:txBody>
          <a:bodyPr wrap="none" rtlCol="0">
            <a:spAutoFit/>
          </a:bodyPr>
          <a:lstStyle/>
          <a:p>
            <a:r>
              <a:rPr lang="en-US" sz="3200" dirty="0">
                <a:solidFill>
                  <a:schemeClr val="bg1"/>
                </a:solidFill>
              </a:rPr>
              <a:t>Athletics Opportunities</a:t>
            </a:r>
          </a:p>
          <a:p>
            <a:r>
              <a:rPr lang="en-US" dirty="0">
                <a:solidFill>
                  <a:schemeClr val="bg1"/>
                </a:solidFill>
              </a:rPr>
              <a:t>	</a:t>
            </a:r>
          </a:p>
          <a:p>
            <a:r>
              <a:rPr lang="en-US" dirty="0">
                <a:solidFill>
                  <a:schemeClr val="bg1"/>
                </a:solidFill>
              </a:rPr>
              <a:t>	Senior, Junior and Developmental teams in Volleyball and Basketball </a:t>
            </a:r>
          </a:p>
          <a:p>
            <a:endParaRPr lang="en-US" dirty="0">
              <a:solidFill>
                <a:schemeClr val="bg1"/>
              </a:solidFill>
            </a:endParaRPr>
          </a:p>
          <a:p>
            <a:r>
              <a:rPr lang="en-US" dirty="0">
                <a:solidFill>
                  <a:schemeClr val="bg1"/>
                </a:solidFill>
              </a:rPr>
              <a:t>	Cross Country, Handball, Badminton, Track and Field, Ultimate Frisbee, Golf, Cheer</a:t>
            </a:r>
          </a:p>
        </p:txBody>
      </p:sp>
      <p:pic>
        <p:nvPicPr>
          <p:cNvPr id="6" name="Shape 201"/>
          <p:cNvPicPr preferRelativeResize="0"/>
          <p:nvPr/>
        </p:nvPicPr>
        <p:blipFill>
          <a:blip r:embed="rId3">
            <a:alphaModFix/>
          </a:blip>
          <a:stretch>
            <a:fillRect/>
          </a:stretch>
        </p:blipFill>
        <p:spPr>
          <a:xfrm>
            <a:off x="1206900" y="3072573"/>
            <a:ext cx="3520915" cy="2592329"/>
          </a:xfrm>
          <a:prstGeom prst="rect">
            <a:avLst/>
          </a:prstGeom>
          <a:noFill/>
          <a:ln>
            <a:noFill/>
          </a:ln>
        </p:spPr>
      </p:pic>
      <p:pic>
        <p:nvPicPr>
          <p:cNvPr id="7" name="Shape 205"/>
          <p:cNvPicPr preferRelativeResize="0"/>
          <p:nvPr/>
        </p:nvPicPr>
        <p:blipFill>
          <a:blip r:embed="rId4">
            <a:alphaModFix/>
          </a:blip>
          <a:stretch>
            <a:fillRect/>
          </a:stretch>
        </p:blipFill>
        <p:spPr>
          <a:xfrm>
            <a:off x="4726890" y="3072573"/>
            <a:ext cx="2121033" cy="2592329"/>
          </a:xfrm>
          <a:prstGeom prst="rect">
            <a:avLst/>
          </a:prstGeom>
          <a:noFill/>
          <a:ln>
            <a:noFill/>
          </a:ln>
        </p:spPr>
      </p:pic>
      <p:pic>
        <p:nvPicPr>
          <p:cNvPr id="8" name="Shape 203"/>
          <p:cNvPicPr preferRelativeResize="0"/>
          <p:nvPr/>
        </p:nvPicPr>
        <p:blipFill>
          <a:blip r:embed="rId5">
            <a:alphaModFix/>
          </a:blip>
          <a:stretch>
            <a:fillRect/>
          </a:stretch>
        </p:blipFill>
        <p:spPr>
          <a:xfrm>
            <a:off x="6847923" y="3072573"/>
            <a:ext cx="3300139" cy="2592329"/>
          </a:xfrm>
          <a:prstGeom prst="rect">
            <a:avLst/>
          </a:prstGeom>
          <a:noFill/>
          <a:ln>
            <a:noFill/>
          </a:ln>
        </p:spPr>
      </p:pic>
    </p:spTree>
    <p:extLst>
      <p:ext uri="{BB962C8B-B14F-4D97-AF65-F5344CB8AC3E}">
        <p14:creationId xmlns:p14="http://schemas.microsoft.com/office/powerpoint/2010/main" val="167621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511315" cy="6858000"/>
          </a:xfrm>
          <a:prstGeom prst="rect">
            <a:avLst/>
          </a:prstGeom>
        </p:spPr>
      </p:pic>
      <p:sp>
        <p:nvSpPr>
          <p:cNvPr id="5" name="TextBox 4"/>
          <p:cNvSpPr txBox="1"/>
          <p:nvPr/>
        </p:nvSpPr>
        <p:spPr>
          <a:xfrm>
            <a:off x="1844298" y="1053885"/>
            <a:ext cx="6396303" cy="923330"/>
          </a:xfrm>
          <a:prstGeom prst="rect">
            <a:avLst/>
          </a:prstGeom>
          <a:noFill/>
        </p:spPr>
        <p:txBody>
          <a:bodyPr wrap="none" rtlCol="0">
            <a:spAutoFit/>
          </a:bodyPr>
          <a:lstStyle/>
          <a:p>
            <a:r>
              <a:rPr lang="en-US" dirty="0">
                <a:solidFill>
                  <a:schemeClr val="bg1"/>
                </a:solidFill>
              </a:rPr>
              <a:t>Student speakers Emma Smith and David Walsh</a:t>
            </a:r>
          </a:p>
          <a:p>
            <a:endParaRPr lang="en-US" dirty="0">
              <a:solidFill>
                <a:schemeClr val="bg1"/>
              </a:solidFill>
            </a:endParaRPr>
          </a:p>
          <a:p>
            <a:r>
              <a:rPr lang="en-US" dirty="0">
                <a:solidFill>
                  <a:schemeClr val="bg1"/>
                </a:solidFill>
              </a:rPr>
              <a:t>Life as a French Immersion student at Sherwood Heights</a:t>
            </a:r>
          </a:p>
        </p:txBody>
      </p:sp>
    </p:spTree>
    <p:extLst>
      <p:ext uri="{BB962C8B-B14F-4D97-AF65-F5344CB8AC3E}">
        <p14:creationId xmlns:p14="http://schemas.microsoft.com/office/powerpoint/2010/main" val="268488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427073"/>
            <a:ext cx="8825657" cy="1915647"/>
          </a:xfrm>
        </p:spPr>
        <p:txBody>
          <a:bodyPr>
            <a:normAutofit fontScale="90000"/>
          </a:bodyPr>
          <a:lstStyle/>
          <a:p>
            <a:pPr algn="ctr"/>
            <a:r>
              <a:rPr lang="en-US" dirty="0"/>
              <a:t>High School French Immersion Programming in </a:t>
            </a:r>
            <a:br>
              <a:rPr lang="en-US" dirty="0"/>
            </a:br>
            <a:r>
              <a:rPr lang="en-US" dirty="0"/>
              <a:t>Elk Island Public Schools</a:t>
            </a:r>
          </a:p>
        </p:txBody>
      </p:sp>
      <p:sp>
        <p:nvSpPr>
          <p:cNvPr id="3" name="Text Placeholder 2"/>
          <p:cNvSpPr>
            <a:spLocks noGrp="1"/>
          </p:cNvSpPr>
          <p:nvPr>
            <p:ph type="body" idx="1"/>
          </p:nvPr>
        </p:nvSpPr>
        <p:spPr>
          <a:xfrm>
            <a:off x="1356909" y="2735408"/>
            <a:ext cx="8825658" cy="860400"/>
          </a:xfrm>
        </p:spPr>
        <p:txBody>
          <a:bodyPr>
            <a:noAutofit/>
          </a:bodyPr>
          <a:lstStyle/>
          <a:p>
            <a:r>
              <a:rPr lang="en-US" sz="3200" dirty="0" err="1">
                <a:solidFill>
                  <a:schemeClr val="tx1"/>
                </a:solidFill>
                <a:latin typeface="Arial Rounded MT Bold" panose="020F0704030504030204" pitchFamily="34" charset="0"/>
              </a:rPr>
              <a:t>Ardrossan</a:t>
            </a:r>
            <a:r>
              <a:rPr lang="en-US" sz="3200" dirty="0">
                <a:solidFill>
                  <a:schemeClr val="tx1"/>
                </a:solidFill>
                <a:latin typeface="Arial Rounded MT Bold" panose="020F0704030504030204" pitchFamily="34" charset="0"/>
              </a:rPr>
              <a:t> Jr. Sr. High School offers our French Immersion (FI) Programming for Grades 10 through 12. Along with the junior high program, we offer the high school programming needs for Elk Island Public Schools.</a:t>
            </a:r>
          </a:p>
          <a:p>
            <a:endParaRPr lang="en-US" sz="3200" dirty="0"/>
          </a:p>
        </p:txBody>
      </p:sp>
    </p:spTree>
    <p:extLst>
      <p:ext uri="{BB962C8B-B14F-4D97-AF65-F5344CB8AC3E}">
        <p14:creationId xmlns:p14="http://schemas.microsoft.com/office/powerpoint/2010/main" val="3296505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509" y="1730830"/>
            <a:ext cx="3161720" cy="1574808"/>
          </a:xfrm>
        </p:spPr>
        <p:txBody>
          <a:bodyPr>
            <a:normAutofit fontScale="90000"/>
          </a:bodyPr>
          <a:lstStyle/>
          <a:p>
            <a:r>
              <a:rPr lang="en-US" dirty="0"/>
              <a:t>I completed Junior High in French, where do I go now?</a:t>
            </a:r>
            <a:br>
              <a:rPr lang="en-US" dirty="0"/>
            </a:br>
            <a:endParaRPr lang="en-US" dirty="0"/>
          </a:p>
        </p:txBody>
      </p:sp>
      <p:pic>
        <p:nvPicPr>
          <p:cNvPr id="7" name="Picture Placeholder 9">
            <a:extLst>
              <a:ext uri="{FF2B5EF4-FFF2-40B4-BE49-F238E27FC236}">
                <a16:creationId xmlns:a16="http://schemas.microsoft.com/office/drawing/2014/main" id="{2C9DF04F-D2CF-BC4F-A024-7F857BF920D3}"/>
              </a:ext>
            </a:extLst>
          </p:cNvPr>
          <p:cNvPicPr preferRelativeResize="0">
            <a:picLocks noGrp="1"/>
          </p:cNvPicPr>
          <p:nvPr>
            <p:ph type="pic" idx="1"/>
          </p:nvPr>
        </p:nvPicPr>
        <p:blipFill>
          <a:blip r:embed="rId2"/>
          <a:stretch>
            <a:fillRect/>
          </a:stretch>
        </p:blipFill>
        <p:spPr>
          <a:xfrm>
            <a:off x="3712029" y="203199"/>
            <a:ext cx="8186525" cy="6326909"/>
          </a:xfrm>
          <a:prstGeom prst="rect">
            <a:avLst/>
          </a:prstGeom>
        </p:spPr>
      </p:pic>
      <p:sp>
        <p:nvSpPr>
          <p:cNvPr id="5" name="Text Placeholder 4"/>
          <p:cNvSpPr>
            <a:spLocks noGrp="1"/>
          </p:cNvSpPr>
          <p:nvPr>
            <p:ph type="body" sz="half" idx="2"/>
          </p:nvPr>
        </p:nvSpPr>
        <p:spPr>
          <a:xfrm>
            <a:off x="626509" y="3305638"/>
            <a:ext cx="3085520" cy="1371600"/>
          </a:xfrm>
        </p:spPr>
        <p:txBody>
          <a:bodyPr>
            <a:normAutofit fontScale="92500" lnSpcReduction="10000"/>
          </a:bodyPr>
          <a:lstStyle/>
          <a:p>
            <a:r>
              <a:rPr lang="en-US" sz="3200" dirty="0"/>
              <a:t>Here are the courses you will need to take:</a:t>
            </a:r>
          </a:p>
        </p:txBody>
      </p:sp>
    </p:spTree>
    <p:extLst>
      <p:ext uri="{BB962C8B-B14F-4D97-AF65-F5344CB8AC3E}">
        <p14:creationId xmlns:p14="http://schemas.microsoft.com/office/powerpoint/2010/main" val="115216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9404723" cy="1400530"/>
          </a:xfrm>
        </p:spPr>
        <p:txBody>
          <a:bodyPr>
            <a:normAutofit fontScale="90000"/>
          </a:bodyPr>
          <a:lstStyle/>
          <a:p>
            <a:r>
              <a:rPr lang="en-US" dirty="0"/>
              <a:t>French Language Arts 10, 20, 30</a:t>
            </a:r>
            <a:br>
              <a:rPr lang="en-US" dirty="0">
                <a:solidFill>
                  <a:schemeClr val="tx1"/>
                </a:solidFill>
                <a:latin typeface="+mj-ea"/>
                <a:cs typeface="+mj-ea"/>
              </a:rPr>
            </a:br>
            <a:br>
              <a:rPr lang="en-US" dirty="0">
                <a:solidFill>
                  <a:schemeClr val="tx1"/>
                </a:solidFill>
                <a:latin typeface="+mj-ea"/>
                <a:cs typeface="+mj-ea"/>
              </a:rPr>
            </a:br>
            <a:r>
              <a:rPr lang="en-US" dirty="0"/>
              <a:t>Etudes </a:t>
            </a:r>
            <a:r>
              <a:rPr lang="en-US" dirty="0" err="1"/>
              <a:t>Sociales</a:t>
            </a:r>
            <a:r>
              <a:rPr lang="en-US" dirty="0"/>
              <a:t> (Social Studies)</a:t>
            </a:r>
            <a:br>
              <a:rPr lang="en-US" dirty="0">
                <a:solidFill>
                  <a:schemeClr val="tx1"/>
                </a:solidFill>
                <a:latin typeface="+mj-ea"/>
                <a:cs typeface="+mj-ea"/>
              </a:rPr>
            </a:br>
            <a:r>
              <a:rPr lang="en-US" dirty="0">
                <a:solidFill>
                  <a:schemeClr val="tx1"/>
                </a:solidFill>
                <a:latin typeface="+mj-ea"/>
                <a:cs typeface="+mj-ea"/>
              </a:rPr>
              <a:t>10, 20, 30</a:t>
            </a:r>
            <a:br>
              <a:rPr lang="en-US" dirty="0">
                <a:solidFill>
                  <a:schemeClr val="tx1"/>
                </a:solidFill>
                <a:latin typeface="+mj-ea"/>
                <a:cs typeface="+mj-ea"/>
              </a:rPr>
            </a:br>
            <a:br>
              <a:rPr lang="en-US" dirty="0">
                <a:solidFill>
                  <a:schemeClr val="tx1"/>
                </a:solidFill>
                <a:latin typeface="+mj-ea"/>
                <a:cs typeface="+mj-ea"/>
              </a:rPr>
            </a:br>
            <a:r>
              <a:rPr lang="en-US" dirty="0"/>
              <a:t>Sciences – Sciences 10, </a:t>
            </a:r>
            <a:r>
              <a:rPr lang="en-US" dirty="0" err="1"/>
              <a:t>Biologie</a:t>
            </a:r>
            <a:r>
              <a:rPr lang="en-US" dirty="0"/>
              <a:t> 20 et 30, </a:t>
            </a:r>
            <a:r>
              <a:rPr lang="en-US" dirty="0" err="1"/>
              <a:t>Chimie</a:t>
            </a:r>
            <a:r>
              <a:rPr lang="en-US" dirty="0"/>
              <a:t> 20 et 30</a:t>
            </a:r>
            <a:br>
              <a:rPr lang="en-US" dirty="0"/>
            </a:br>
            <a:br>
              <a:rPr lang="en-US" dirty="0"/>
            </a:br>
            <a:r>
              <a:rPr lang="en-US" dirty="0"/>
              <a:t>Les </a:t>
            </a:r>
            <a:r>
              <a:rPr lang="en-US" dirty="0" err="1"/>
              <a:t>Maths</a:t>
            </a:r>
            <a:r>
              <a:rPr lang="en-US" dirty="0"/>
              <a:t> 10, 20, 30</a:t>
            </a:r>
          </a:p>
        </p:txBody>
      </p:sp>
      <p:sp>
        <p:nvSpPr>
          <p:cNvPr id="3" name="Content Placeholder 2"/>
          <p:cNvSpPr>
            <a:spLocks noGrp="1"/>
          </p:cNvSpPr>
          <p:nvPr>
            <p:ph idx="1"/>
          </p:nvPr>
        </p:nvSpPr>
        <p:spPr>
          <a:xfrm>
            <a:off x="4181475" y="1647825"/>
            <a:ext cx="8946541" cy="4798422"/>
          </a:xfrm>
        </p:spPr>
        <p:txBody>
          <a:bodyPr vert="horz" lIns="91440" tIns="45720" rIns="91440" bIns="45720" rtlCol="0" anchor="t">
            <a:normAutofit/>
          </a:bodyPr>
          <a:lstStyle/>
          <a:p>
            <a:pPr marL="0" indent="0">
              <a:buNone/>
            </a:pPr>
            <a:endParaRPr lang="en-US" dirty="0"/>
          </a:p>
          <a:p>
            <a:endParaRPr lang="en-US" dirty="0"/>
          </a:p>
        </p:txBody>
      </p:sp>
    </p:spTree>
    <p:extLst>
      <p:ext uri="{BB962C8B-B14F-4D97-AF65-F5344CB8AC3E}">
        <p14:creationId xmlns:p14="http://schemas.microsoft.com/office/powerpoint/2010/main" val="227609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82960" cy="1400530"/>
          </a:xfrm>
        </p:spPr>
        <p:txBody>
          <a:bodyPr>
            <a:normAutofit/>
          </a:bodyPr>
          <a:lstStyle/>
          <a:p>
            <a:r>
              <a:rPr lang="en-US" dirty="0"/>
              <a:t>Find your own door and your own path</a:t>
            </a:r>
          </a:p>
        </p:txBody>
      </p:sp>
      <p:sp>
        <p:nvSpPr>
          <p:cNvPr id="3" name="Content Placeholder 2"/>
          <p:cNvSpPr>
            <a:spLocks noGrp="1"/>
          </p:cNvSpPr>
          <p:nvPr>
            <p:ph idx="1"/>
          </p:nvPr>
        </p:nvSpPr>
        <p:spPr/>
        <p:txBody>
          <a:bodyPr>
            <a:normAutofit/>
          </a:bodyPr>
          <a:lstStyle/>
          <a:p>
            <a:r>
              <a:rPr lang="en-US" sz="3600"/>
              <a:t>Talk to your teachers and counsellors</a:t>
            </a:r>
          </a:p>
          <a:p>
            <a:r>
              <a:rPr lang="en-US" sz="3600"/>
              <a:t>Look at the websites of the post-secondary institutions that interest you</a:t>
            </a:r>
          </a:p>
          <a:p>
            <a:r>
              <a:rPr lang="en-US" sz="3600"/>
              <a:t>Take full advantage of the tools offered to you such as the tools offered in your CALM class</a:t>
            </a:r>
          </a:p>
        </p:txBody>
      </p:sp>
    </p:spTree>
    <p:extLst>
      <p:ext uri="{BB962C8B-B14F-4D97-AF65-F5344CB8AC3E}">
        <p14:creationId xmlns:p14="http://schemas.microsoft.com/office/powerpoint/2010/main" val="322469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698" y="5885759"/>
            <a:ext cx="9404723" cy="1400530"/>
          </a:xfrm>
        </p:spPr>
        <p:txBody>
          <a:bodyPr/>
          <a:lstStyle/>
          <a:p>
            <a:r>
              <a:rPr lang="en-US" sz="3000" dirty="0"/>
              <a:t>Le 5 </a:t>
            </a:r>
            <a:r>
              <a:rPr lang="en-US" sz="3000" dirty="0" err="1"/>
              <a:t>décembre</a:t>
            </a:r>
            <a:r>
              <a:rPr lang="en-US" sz="3000" dirty="0"/>
              <a:t>, 2019</a:t>
            </a:r>
            <a:br>
              <a:rPr lang="en-US" sz="4400" dirty="0"/>
            </a:br>
            <a:endParaRPr lang="en-US" dirty="0"/>
          </a:p>
        </p:txBody>
      </p:sp>
      <p:sp>
        <p:nvSpPr>
          <p:cNvPr id="3" name="Content Placeholder 2"/>
          <p:cNvSpPr>
            <a:spLocks noGrp="1"/>
          </p:cNvSpPr>
          <p:nvPr>
            <p:ph idx="1"/>
          </p:nvPr>
        </p:nvSpPr>
        <p:spPr>
          <a:xfrm>
            <a:off x="1103312" y="2179528"/>
            <a:ext cx="10347790" cy="4195481"/>
          </a:xfrm>
        </p:spPr>
        <p:txBody>
          <a:bodyPr>
            <a:normAutofit/>
          </a:bodyPr>
          <a:lstStyle/>
          <a:p>
            <a:pPr marL="114300" indent="0">
              <a:buNone/>
            </a:pPr>
            <a:r>
              <a:rPr lang="fr-CA" sz="5000" dirty="0"/>
              <a:t>Bienvenue et bonsoir!</a:t>
            </a:r>
          </a:p>
          <a:p>
            <a:pPr marL="114300" indent="0">
              <a:buNone/>
            </a:pPr>
            <a:r>
              <a:rPr lang="fr-CA" sz="5000" dirty="0" err="1"/>
              <a:t>Welcome</a:t>
            </a:r>
            <a:r>
              <a:rPr lang="fr-CA" sz="5000" dirty="0"/>
              <a:t> and Good </a:t>
            </a:r>
            <a:r>
              <a:rPr lang="fr-CA" sz="5000" dirty="0" err="1"/>
              <a:t>Evening</a:t>
            </a:r>
            <a:r>
              <a:rPr lang="fr-CA" sz="5000" dirty="0"/>
              <a:t>!</a:t>
            </a:r>
            <a:endParaRPr lang="en-US" sz="5000" dirty="0"/>
          </a:p>
        </p:txBody>
      </p:sp>
    </p:spTree>
    <p:extLst>
      <p:ext uri="{BB962C8B-B14F-4D97-AF65-F5344CB8AC3E}">
        <p14:creationId xmlns:p14="http://schemas.microsoft.com/office/powerpoint/2010/main" val="43410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1</a:t>
            </a:r>
          </a:p>
        </p:txBody>
      </p:sp>
      <p:sp>
        <p:nvSpPr>
          <p:cNvPr id="3" name="Content Placeholder 2"/>
          <p:cNvSpPr>
            <a:spLocks noGrp="1"/>
          </p:cNvSpPr>
          <p:nvPr>
            <p:ph idx="1"/>
          </p:nvPr>
        </p:nvSpPr>
        <p:spPr>
          <a:xfrm>
            <a:off x="337625" y="1175658"/>
            <a:ext cx="11254153" cy="5072742"/>
          </a:xfrm>
        </p:spPr>
        <p:txBody>
          <a:bodyPr vert="horz" lIns="91440" tIns="45720" rIns="91440" bIns="45720" rtlCol="0" anchor="t">
            <a:noAutofit/>
          </a:bodyPr>
          <a:lstStyle/>
          <a:p>
            <a:r>
              <a:rPr lang="en-US" dirty="0"/>
              <a:t>Hi, my name is Samuel and I'm currently enrolled in the French immersion program at </a:t>
            </a:r>
            <a:r>
              <a:rPr lang="en-US" dirty="0" err="1"/>
              <a:t>Ardrossan</a:t>
            </a:r>
            <a:r>
              <a:rPr lang="en-US" dirty="0"/>
              <a:t> Junior-Senior High School. Throughout my time in French immersion, I've wanted to do many different things as a career. In elementary I wanted to be a racecar driver, then an astronaut, then in junior high, I wanted to be a pilot, and now, a politician. One thing that's stayed consistent between all these careers, is the importance of </a:t>
            </a:r>
            <a:r>
              <a:rPr lang="en-US" dirty="0" err="1"/>
              <a:t>french</a:t>
            </a:r>
            <a:r>
              <a:rPr lang="en-US" dirty="0"/>
              <a:t>. The most important race in F1 is held in Le Mans, France. Astronauts deal with every other county that has a space program. France has the largest space program in Europe and the third oldest in the world. To know French in the aviation industry in Canada is extremely useful, as you can get more important flights which get you higher pay. Finally, knowing </a:t>
            </a:r>
            <a:r>
              <a:rPr lang="en-US" dirty="0" err="1"/>
              <a:t>french</a:t>
            </a:r>
            <a:r>
              <a:rPr lang="en-US" dirty="0"/>
              <a:t> makes being a politician much </a:t>
            </a:r>
            <a:r>
              <a:rPr lang="en-US" dirty="0" err="1"/>
              <a:t>much</a:t>
            </a:r>
            <a:r>
              <a:rPr lang="en-US" dirty="0"/>
              <a:t> easier as you don't need a translator and you can better deal with problems of the French minority outside of Quebec. French is a very important skill and I'm very glad I decided to stick with it. Whatever industry I decide to go into, I know I'll have a leg up on the other candidates because most of them can't say they know both of Canada's official languages.</a:t>
            </a:r>
          </a:p>
          <a:p>
            <a:pPr>
              <a:lnSpc>
                <a:spcPct val="170000"/>
              </a:lnSpc>
            </a:pPr>
            <a:endParaRPr lang="en-US" sz="1100" dirty="0">
              <a:latin typeface="Arial Narrow" panose="020B0606020202030204" pitchFamily="34" charset="0"/>
            </a:endParaRPr>
          </a:p>
        </p:txBody>
      </p:sp>
    </p:spTree>
    <p:extLst>
      <p:ext uri="{BB962C8B-B14F-4D97-AF65-F5344CB8AC3E}">
        <p14:creationId xmlns:p14="http://schemas.microsoft.com/office/powerpoint/2010/main" val="95507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Immersion Program</a:t>
            </a:r>
          </a:p>
        </p:txBody>
      </p:sp>
      <p:sp>
        <p:nvSpPr>
          <p:cNvPr id="3" name="Content Placeholder 2"/>
          <p:cNvSpPr>
            <a:spLocks noGrp="1"/>
          </p:cNvSpPr>
          <p:nvPr>
            <p:ph idx="1"/>
          </p:nvPr>
        </p:nvSpPr>
        <p:spPr/>
        <p:txBody>
          <a:bodyPr>
            <a:noAutofit/>
          </a:bodyPr>
          <a:lstStyle/>
          <a:p>
            <a:r>
              <a:rPr lang="en-US" sz="3600" dirty="0">
                <a:latin typeface="Arial Rounded MT Bold" panose="020F0704030504030204" pitchFamily="34" charset="0"/>
              </a:rPr>
              <a:t>Since our program is like a small school within a bigger one, our French Immersion students can take advantage of so many opportunities, like…</a:t>
            </a:r>
          </a:p>
          <a:p>
            <a:endParaRPr lang="en-US" sz="2400" dirty="0"/>
          </a:p>
        </p:txBody>
      </p:sp>
    </p:spTree>
    <p:extLst>
      <p:ext uri="{BB962C8B-B14F-4D97-AF65-F5344CB8AC3E}">
        <p14:creationId xmlns:p14="http://schemas.microsoft.com/office/powerpoint/2010/main" val="115044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287383"/>
            <a:ext cx="11377747" cy="6186309"/>
          </a:xfrm>
          <a:prstGeom prst="rect">
            <a:avLst/>
          </a:prstGeom>
        </p:spPr>
        <p:txBody>
          <a:bodyPr wrap="square" anchor="t">
            <a:spAutoFit/>
          </a:bodyPr>
          <a:lstStyle/>
          <a:p>
            <a:r>
              <a:rPr lang="en-US" sz="3600" dirty="0">
                <a:latin typeface="Arial Rounded MT Bold" panose="020F0704030504030204" pitchFamily="34" charset="0"/>
              </a:rPr>
              <a:t>Language-Spanish</a:t>
            </a:r>
          </a:p>
          <a:p>
            <a:r>
              <a:rPr lang="en-US" sz="3600" dirty="0">
                <a:latin typeface="Arial Rounded MT Bold" panose="020F0704030504030204" pitchFamily="34" charset="0"/>
              </a:rPr>
              <a:t>Fine Arts- Band, Art, Drama</a:t>
            </a:r>
          </a:p>
          <a:p>
            <a:endParaRPr lang="en-US" sz="2800" dirty="0">
              <a:latin typeface="Arial Rounded MT Bold" panose="020F0704030504030204" pitchFamily="34" charset="0"/>
            </a:endParaRPr>
          </a:p>
          <a:p>
            <a:endParaRPr lang="en-US" sz="2800" dirty="0">
              <a:latin typeface="Arial Rounded MT Bold" panose="020F0704030504030204" pitchFamily="34" charset="0"/>
            </a:endParaRPr>
          </a:p>
          <a:p>
            <a:r>
              <a:rPr lang="en-US" sz="2800" dirty="0">
                <a:latin typeface="Arial Rounded MT Bold" panose="020F0704030504030204" pitchFamily="34" charset="0"/>
              </a:rPr>
              <a:t>Wide Range of CTS courses:</a:t>
            </a:r>
          </a:p>
          <a:p>
            <a:r>
              <a:rPr lang="en-US" sz="4000" dirty="0">
                <a:latin typeface="Arial Rounded MT Bold" panose="020F0704030504030204" pitchFamily="34" charset="0"/>
              </a:rPr>
              <a:t>Communication Technology, </a:t>
            </a:r>
          </a:p>
          <a:p>
            <a:r>
              <a:rPr lang="en-US" sz="4000" dirty="0">
                <a:latin typeface="Arial Rounded MT Bold" panose="020F0704030504030204" pitchFamily="34" charset="0"/>
              </a:rPr>
              <a:t>Construction Technology, </a:t>
            </a:r>
          </a:p>
          <a:p>
            <a:r>
              <a:rPr lang="en-US" sz="4000" dirty="0">
                <a:latin typeface="Arial Rounded MT Bold" panose="020F0704030504030204" pitchFamily="34" charset="0"/>
              </a:rPr>
              <a:t>Esthetician, </a:t>
            </a:r>
          </a:p>
          <a:p>
            <a:r>
              <a:rPr lang="en-US" sz="4000" dirty="0">
                <a:latin typeface="Arial Rounded MT Bold" panose="020F0704030504030204" pitchFamily="34" charset="0"/>
              </a:rPr>
              <a:t>Fabrication Studies, </a:t>
            </a:r>
          </a:p>
          <a:p>
            <a:r>
              <a:rPr lang="en-US" sz="4000" dirty="0">
                <a:latin typeface="Arial Rounded MT Bold" panose="020F0704030504030204" pitchFamily="34" charset="0"/>
              </a:rPr>
              <a:t>Foods and Commercial Foods</a:t>
            </a:r>
          </a:p>
          <a:p>
            <a:r>
              <a:rPr lang="en-US" sz="4000" dirty="0">
                <a:latin typeface="Arial Rounded MT Bold" panose="020F0704030504030204" pitchFamily="34" charset="0"/>
              </a:rPr>
              <a:t>Mechanics</a:t>
            </a:r>
          </a:p>
        </p:txBody>
      </p:sp>
    </p:spTree>
    <p:extLst>
      <p:ext uri="{BB962C8B-B14F-4D97-AF65-F5344CB8AC3E}">
        <p14:creationId xmlns:p14="http://schemas.microsoft.com/office/powerpoint/2010/main" val="1228744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Les arts</a:t>
            </a: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p:cNvSpPr>
            <a:spLocks noGrp="1"/>
          </p:cNvSpPr>
          <p:nvPr>
            <p:ph idx="1"/>
          </p:nvPr>
        </p:nvSpPr>
        <p:spPr/>
        <p:txBody>
          <a:bodyPr>
            <a:normAutofit/>
          </a:bodyPr>
          <a:lstStyle/>
          <a:p>
            <a:r>
              <a:rPr lang="en-US" sz="4400" dirty="0">
                <a:latin typeface="Arial Rounded MT Bold" panose="020F0704030504030204" pitchFamily="34" charset="0"/>
              </a:rPr>
              <a:t>Arts</a:t>
            </a:r>
          </a:p>
          <a:p>
            <a:r>
              <a:rPr lang="en-US" sz="4400" dirty="0">
                <a:latin typeface="Arial Rounded MT Bold" panose="020F0704030504030204" pitchFamily="34" charset="0"/>
              </a:rPr>
              <a:t>Band</a:t>
            </a:r>
          </a:p>
          <a:p>
            <a:r>
              <a:rPr lang="en-US" sz="4400" dirty="0">
                <a:latin typeface="Arial Rounded MT Bold" panose="020F0704030504030204" pitchFamily="34" charset="0"/>
              </a:rPr>
              <a:t>Drama</a:t>
            </a:r>
          </a:p>
          <a:p>
            <a:r>
              <a:rPr lang="en-US" sz="4400" dirty="0" err="1">
                <a:latin typeface="Arial Rounded MT Bold" panose="020F0704030504030204" pitchFamily="34" charset="0"/>
              </a:rPr>
              <a:t>A.d.c</a:t>
            </a:r>
            <a:r>
              <a:rPr lang="en-US" sz="4400" dirty="0">
                <a:latin typeface="Arial Rounded MT Bold" panose="020F0704030504030204" pitchFamily="34" charset="0"/>
              </a:rPr>
              <a:t>.- </a:t>
            </a:r>
            <a:r>
              <a:rPr lang="en-US" sz="4400" dirty="0" err="1">
                <a:latin typeface="Arial Rounded MT Bold" panose="020F0704030504030204" pitchFamily="34" charset="0"/>
              </a:rPr>
              <a:t>Ardrossan</a:t>
            </a:r>
            <a:r>
              <a:rPr lang="en-US" sz="4400" dirty="0">
                <a:latin typeface="Arial Rounded MT Bold" panose="020F0704030504030204" pitchFamily="34" charset="0"/>
              </a:rPr>
              <a:t> Drama Company</a:t>
            </a:r>
          </a:p>
          <a:p>
            <a:endParaRPr lang="en-US" dirty="0"/>
          </a:p>
        </p:txBody>
      </p:sp>
    </p:spTree>
    <p:extLst>
      <p:ext uri="{BB962C8B-B14F-4D97-AF65-F5344CB8AC3E}">
        <p14:creationId xmlns:p14="http://schemas.microsoft.com/office/powerpoint/2010/main" val="10565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Physical Education</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sz="4000" dirty="0" err="1">
                <a:latin typeface="Arial Rounded MT Bold" panose="020F0704030504030204" pitchFamily="34" charset="0"/>
              </a:rPr>
              <a:t>Conditionnement</a:t>
            </a:r>
            <a:r>
              <a:rPr lang="en-US" sz="4000" dirty="0">
                <a:latin typeface="Arial Rounded MT Bold" panose="020F0704030504030204" pitchFamily="34" charset="0"/>
              </a:rPr>
              <a:t> physique (Personal Fitness)</a:t>
            </a:r>
          </a:p>
          <a:p>
            <a:r>
              <a:rPr lang="en-US" sz="4000" dirty="0">
                <a:latin typeface="Arial Rounded MT Bold" panose="020F0704030504030204" pitchFamily="34" charset="0"/>
              </a:rPr>
              <a:t>Sports Performance</a:t>
            </a:r>
          </a:p>
          <a:p>
            <a:r>
              <a:rPr lang="en-US" sz="4000" dirty="0">
                <a:latin typeface="Arial Rounded MT Bold" panose="020F0704030504030204" pitchFamily="34" charset="0"/>
              </a:rPr>
              <a:t>Cross Fit</a:t>
            </a: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451625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a:t>Les Sports</a:t>
            </a:r>
            <a:br>
              <a:rPr lang="fr-CA"/>
            </a:br>
            <a:endParaRPr lang="en-US"/>
          </a:p>
        </p:txBody>
      </p:sp>
      <p:sp>
        <p:nvSpPr>
          <p:cNvPr id="3" name="Content Placeholder 2"/>
          <p:cNvSpPr>
            <a:spLocks noGrp="1"/>
          </p:cNvSpPr>
          <p:nvPr>
            <p:ph idx="1"/>
          </p:nvPr>
        </p:nvSpPr>
        <p:spPr>
          <a:xfrm>
            <a:off x="1152525" y="1276350"/>
            <a:ext cx="8946541" cy="4791941"/>
          </a:xfrm>
        </p:spPr>
        <p:txBody>
          <a:bodyPr vert="horz" lIns="91440" tIns="45720" rIns="91440" bIns="45720" rtlCol="0" anchor="t">
            <a:normAutofit fontScale="92500" lnSpcReduction="20000"/>
          </a:bodyPr>
          <a:lstStyle/>
          <a:p>
            <a:r>
              <a:rPr lang="fr-CA" sz="3000" dirty="0">
                <a:latin typeface="Arial Rounded MT Bold" panose="020F0704030504030204" pitchFamily="34" charset="0"/>
              </a:rPr>
              <a:t>X-Country</a:t>
            </a:r>
          </a:p>
          <a:p>
            <a:r>
              <a:rPr lang="fr-CA" sz="3000" dirty="0">
                <a:latin typeface="Arial Rounded MT Bold" panose="020F0704030504030204" pitchFamily="34" charset="0"/>
              </a:rPr>
              <a:t>Volleyball</a:t>
            </a:r>
          </a:p>
          <a:p>
            <a:r>
              <a:rPr lang="fr-CA" sz="3000" dirty="0">
                <a:latin typeface="Arial Rounded MT Bold" panose="020F0704030504030204" pitchFamily="34" charset="0"/>
              </a:rPr>
              <a:t>Basketball</a:t>
            </a:r>
          </a:p>
          <a:p>
            <a:r>
              <a:rPr lang="fr-CA" sz="3000" dirty="0">
                <a:latin typeface="Arial Rounded MT Bold" panose="020F0704030504030204" pitchFamily="34" charset="0"/>
              </a:rPr>
              <a:t>Badminton</a:t>
            </a:r>
          </a:p>
          <a:p>
            <a:r>
              <a:rPr lang="fr-CA" sz="3000" dirty="0">
                <a:latin typeface="Arial Rounded MT Bold" panose="020F0704030504030204" pitchFamily="34" charset="0"/>
              </a:rPr>
              <a:t>Handball</a:t>
            </a:r>
          </a:p>
          <a:p>
            <a:r>
              <a:rPr lang="fr-CA" sz="3000" dirty="0" err="1">
                <a:latin typeface="Arial Rounded MT Bold" panose="020F0704030504030204" pitchFamily="34" charset="0"/>
              </a:rPr>
              <a:t>Track</a:t>
            </a:r>
            <a:r>
              <a:rPr lang="fr-CA" sz="3000" dirty="0">
                <a:latin typeface="Arial Rounded MT Bold" panose="020F0704030504030204" pitchFamily="34" charset="0"/>
              </a:rPr>
              <a:t> and Field</a:t>
            </a:r>
          </a:p>
          <a:p>
            <a:r>
              <a:rPr lang="fr-CA" sz="3000" dirty="0" err="1">
                <a:latin typeface="Arial Rounded MT Bold" panose="020F0704030504030204" pitchFamily="34" charset="0"/>
              </a:rPr>
              <a:t>Archery</a:t>
            </a:r>
            <a:endParaRPr lang="fr-CA" sz="3000" dirty="0">
              <a:latin typeface="Arial Rounded MT Bold" panose="020F0704030504030204" pitchFamily="34" charset="0"/>
            </a:endParaRPr>
          </a:p>
          <a:p>
            <a:r>
              <a:rPr lang="fr-CA" sz="3000" dirty="0" err="1">
                <a:latin typeface="Arial Rounded MT Bold" panose="020F0704030504030204" pitchFamily="34" charset="0"/>
              </a:rPr>
              <a:t>Cheer</a:t>
            </a:r>
            <a:r>
              <a:rPr lang="fr-CA" sz="3000" dirty="0">
                <a:latin typeface="Arial Rounded MT Bold" panose="020F0704030504030204" pitchFamily="34" charset="0"/>
              </a:rPr>
              <a:t> (Jr. And Sr. High)</a:t>
            </a:r>
          </a:p>
          <a:p>
            <a:r>
              <a:rPr lang="fr-CA" sz="3000" dirty="0">
                <a:latin typeface="Arial Rounded MT Bold" panose="020F0704030504030204" pitchFamily="34" charset="0"/>
              </a:rPr>
              <a:t>Soccer(High </a:t>
            </a:r>
            <a:r>
              <a:rPr lang="fr-CA" sz="3000" dirty="0" err="1">
                <a:latin typeface="Arial Rounded MT Bold" panose="020F0704030504030204" pitchFamily="34" charset="0"/>
              </a:rPr>
              <a:t>School</a:t>
            </a:r>
            <a:r>
              <a:rPr lang="fr-CA" sz="3000" dirty="0">
                <a:latin typeface="Arial Rounded MT Bold" panose="020F0704030504030204" pitchFamily="34" charset="0"/>
              </a:rPr>
              <a:t>)</a:t>
            </a:r>
          </a:p>
          <a:p>
            <a:r>
              <a:rPr lang="fr-CA" sz="3000" dirty="0">
                <a:latin typeface="Arial Rounded MT Bold" panose="020F0704030504030204" pitchFamily="34" charset="0"/>
              </a:rPr>
              <a:t>Football(High </a:t>
            </a:r>
            <a:r>
              <a:rPr lang="fr-CA" sz="3000" dirty="0" err="1">
                <a:latin typeface="Arial Rounded MT Bold" panose="020F0704030504030204" pitchFamily="34" charset="0"/>
              </a:rPr>
              <a:t>School</a:t>
            </a:r>
            <a:r>
              <a:rPr lang="fr-CA" sz="3000" dirty="0">
                <a:latin typeface="Arial Rounded MT Bold" panose="020F0704030504030204" pitchFamily="34" charset="0"/>
              </a:rPr>
              <a:t>)</a:t>
            </a:r>
          </a:p>
          <a:p>
            <a:endParaRPr lang="fr-CA" sz="2400" dirty="0"/>
          </a:p>
        </p:txBody>
      </p:sp>
    </p:spTree>
    <p:extLst>
      <p:ext uri="{BB962C8B-B14F-4D97-AF65-F5344CB8AC3E}">
        <p14:creationId xmlns:p14="http://schemas.microsoft.com/office/powerpoint/2010/main" val="858272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Continue in French Immersion!</a:t>
            </a:r>
          </a:p>
        </p:txBody>
      </p:sp>
      <p:sp>
        <p:nvSpPr>
          <p:cNvPr id="3" name="Content Placeholder 2"/>
          <p:cNvSpPr>
            <a:spLocks noGrp="1"/>
          </p:cNvSpPr>
          <p:nvPr>
            <p:ph idx="1"/>
          </p:nvPr>
        </p:nvSpPr>
        <p:spPr/>
        <p:txBody>
          <a:bodyPr>
            <a:normAutofit/>
          </a:bodyPr>
          <a:lstStyle/>
          <a:p>
            <a:r>
              <a:rPr lang="en-US" sz="3200"/>
              <a:t>Aside from enhancing his or her French, a student in French Immersion, after successfully completing grade 12, will receive a Bilingual Certificate from Elk Island Public School Board.</a:t>
            </a:r>
          </a:p>
          <a:p>
            <a:endParaRPr lang="en-US" sz="3200"/>
          </a:p>
          <a:p>
            <a:r>
              <a:rPr lang="en-US" sz="3200"/>
              <a:t>Here are the criteria:</a:t>
            </a:r>
          </a:p>
        </p:txBody>
      </p:sp>
    </p:spTree>
    <p:extLst>
      <p:ext uri="{BB962C8B-B14F-4D97-AF65-F5344CB8AC3E}">
        <p14:creationId xmlns:p14="http://schemas.microsoft.com/office/powerpoint/2010/main" val="174011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French Immersion Certificate</a:t>
            </a:r>
          </a:p>
        </p:txBody>
      </p:sp>
      <p:sp>
        <p:nvSpPr>
          <p:cNvPr id="3" name="Content Placeholder 2"/>
          <p:cNvSpPr>
            <a:spLocks noGrp="1"/>
          </p:cNvSpPr>
          <p:nvPr>
            <p:ph idx="1"/>
          </p:nvPr>
        </p:nvSpPr>
        <p:spPr>
          <a:xfrm>
            <a:off x="1103312" y="1384664"/>
            <a:ext cx="8946541" cy="4863736"/>
          </a:xfrm>
        </p:spPr>
        <p:txBody>
          <a:bodyPr>
            <a:normAutofit fontScale="92500" lnSpcReduction="20000"/>
          </a:bodyPr>
          <a:lstStyle/>
          <a:p>
            <a:r>
              <a:rPr lang="en-US" sz="2200"/>
              <a:t>Elk Island will award a French Immersion Certificate to students who:</a:t>
            </a:r>
            <a:br>
              <a:rPr lang="en-US" sz="2200"/>
            </a:br>
            <a:endParaRPr lang="en-CA" sz="2200"/>
          </a:p>
          <a:p>
            <a:pPr lvl="0">
              <a:buFont typeface="Wingdings" panose="05000000000000000000" pitchFamily="2" charset="2"/>
              <a:buChar char="§"/>
            </a:pPr>
            <a:r>
              <a:rPr lang="en-US" sz="2200"/>
              <a:t>Complete at least 2 French courses (one of which must be FLA) to the 30 level</a:t>
            </a:r>
          </a:p>
          <a:p>
            <a:pPr>
              <a:buFont typeface="Wingdings" panose="05000000000000000000" pitchFamily="2" charset="2"/>
              <a:buChar char="§"/>
            </a:pPr>
            <a:endParaRPr lang="en-CA" sz="2200"/>
          </a:p>
          <a:p>
            <a:pPr lvl="0">
              <a:buFont typeface="Wingdings" panose="05000000000000000000" pitchFamily="2" charset="2"/>
              <a:buChar char="§"/>
            </a:pPr>
            <a:r>
              <a:rPr lang="en-US" sz="2200"/>
              <a:t>At least 30 total credits in French Immersion (6 Courses) over the three years in high school. </a:t>
            </a:r>
            <a:endParaRPr lang="en-CA" sz="2200"/>
          </a:p>
          <a:p>
            <a:r>
              <a:rPr lang="en-US" sz="2200"/>
              <a:t>                   </a:t>
            </a:r>
            <a:r>
              <a:rPr lang="fr-CA" sz="2200"/>
              <a:t>-  French </a:t>
            </a:r>
            <a:r>
              <a:rPr lang="fr-CA" sz="2200" err="1"/>
              <a:t>Language</a:t>
            </a:r>
            <a:r>
              <a:rPr lang="fr-CA" sz="2200"/>
              <a:t> Arts                           </a:t>
            </a:r>
            <a:r>
              <a:rPr lang="fr-FR" sz="2200"/>
              <a:t>-  Études Sociales</a:t>
            </a:r>
            <a:endParaRPr lang="en-CA" sz="2200"/>
          </a:p>
          <a:p>
            <a:r>
              <a:rPr lang="fr-CA" sz="2200"/>
              <a:t>                   -  Sciences                                                  -  Biologie</a:t>
            </a:r>
            <a:endParaRPr lang="en-CA" sz="2200"/>
          </a:p>
          <a:p>
            <a:r>
              <a:rPr lang="fr-CA" sz="2200"/>
              <a:t>                   </a:t>
            </a:r>
            <a:r>
              <a:rPr lang="en-US" sz="2200"/>
              <a:t>-  </a:t>
            </a:r>
            <a:r>
              <a:rPr lang="en-US" sz="2200" err="1"/>
              <a:t>Mathématiques</a:t>
            </a:r>
            <a:r>
              <a:rPr lang="en-US" sz="2200"/>
              <a:t>                                      -  </a:t>
            </a:r>
            <a:r>
              <a:rPr lang="en-US" sz="2200" err="1"/>
              <a:t>Chimie</a:t>
            </a:r>
            <a:r>
              <a:rPr lang="en-US" sz="2200"/>
              <a:t> </a:t>
            </a:r>
            <a:endParaRPr lang="en-CA" sz="2200"/>
          </a:p>
          <a:p>
            <a:pPr lvl="0"/>
            <a:endParaRPr lang="en-CA" sz="2200"/>
          </a:p>
          <a:p>
            <a:r>
              <a:rPr lang="fr-CA" sz="2200"/>
              <a:t>* Courses </a:t>
            </a:r>
            <a:r>
              <a:rPr lang="fr-CA" sz="2200" err="1"/>
              <a:t>offered</a:t>
            </a:r>
            <a:r>
              <a:rPr lang="fr-CA" sz="2200"/>
              <a:t> at the high </a:t>
            </a:r>
            <a:r>
              <a:rPr lang="fr-CA" sz="2200" err="1"/>
              <a:t>school</a:t>
            </a:r>
            <a:r>
              <a:rPr lang="fr-CA" sz="2200"/>
              <a:t> </a:t>
            </a:r>
            <a:r>
              <a:rPr lang="fr-CA" sz="2200" err="1"/>
              <a:t>level</a:t>
            </a:r>
            <a:r>
              <a:rPr lang="fr-CA" sz="2200"/>
              <a:t> </a:t>
            </a:r>
            <a:r>
              <a:rPr lang="fr-CA" sz="2200" err="1"/>
              <a:t>depend</a:t>
            </a:r>
            <a:r>
              <a:rPr lang="fr-CA" sz="2200"/>
              <a:t> on </a:t>
            </a:r>
            <a:r>
              <a:rPr lang="fr-CA" sz="2200" err="1"/>
              <a:t>that</a:t>
            </a:r>
            <a:r>
              <a:rPr lang="fr-CA" sz="2200"/>
              <a:t> </a:t>
            </a:r>
            <a:r>
              <a:rPr lang="fr-CA" sz="2200" err="1"/>
              <a:t>year’s</a:t>
            </a:r>
            <a:r>
              <a:rPr lang="fr-CA" sz="2200"/>
              <a:t> </a:t>
            </a:r>
            <a:r>
              <a:rPr lang="fr-CA" sz="2200" err="1"/>
              <a:t>interest</a:t>
            </a:r>
            <a:r>
              <a:rPr lang="fr-CA" sz="2200"/>
              <a:t> and </a:t>
            </a:r>
            <a:r>
              <a:rPr lang="fr-CA" sz="2200" err="1"/>
              <a:t>student</a:t>
            </a:r>
            <a:r>
              <a:rPr lang="fr-CA" sz="2200"/>
              <a:t> body. Over the </a:t>
            </a:r>
            <a:r>
              <a:rPr lang="fr-CA" sz="2200" err="1"/>
              <a:t>past</a:t>
            </a:r>
            <a:r>
              <a:rPr lang="fr-CA" sz="2200"/>
              <a:t> few </a:t>
            </a:r>
            <a:r>
              <a:rPr lang="fr-CA" sz="2200" err="1"/>
              <a:t>years</a:t>
            </a:r>
            <a:r>
              <a:rPr lang="fr-CA" sz="2200"/>
              <a:t>, Biologie 30 and Chimie 30 have been </a:t>
            </a:r>
            <a:r>
              <a:rPr lang="fr-CA" sz="2200" err="1"/>
              <a:t>offered</a:t>
            </a:r>
            <a:r>
              <a:rPr lang="fr-CA" sz="2200"/>
              <a:t> in </a:t>
            </a:r>
            <a:r>
              <a:rPr lang="fr-CA" sz="2200" err="1"/>
              <a:t>alternating</a:t>
            </a:r>
            <a:r>
              <a:rPr lang="fr-CA" sz="2200"/>
              <a:t> </a:t>
            </a:r>
            <a:r>
              <a:rPr lang="fr-CA" sz="2200" err="1"/>
              <a:t>years</a:t>
            </a:r>
            <a:r>
              <a:rPr lang="fr-CA" sz="2200"/>
              <a:t>. </a:t>
            </a:r>
            <a:endParaRPr lang="en-CA" sz="2200"/>
          </a:p>
          <a:p>
            <a:endParaRPr lang="en-US"/>
          </a:p>
        </p:txBody>
      </p:sp>
    </p:spTree>
    <p:extLst>
      <p:ext uri="{BB962C8B-B14F-4D97-AF65-F5344CB8AC3E}">
        <p14:creationId xmlns:p14="http://schemas.microsoft.com/office/powerpoint/2010/main" val="338795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91440"/>
            <a:ext cx="9404723" cy="1761808"/>
          </a:xfrm>
        </p:spPr>
        <p:txBody>
          <a:bodyPr>
            <a:normAutofit fontScale="90000"/>
          </a:bodyPr>
          <a:lstStyle/>
          <a:p>
            <a:r>
              <a:rPr lang="en-US" dirty="0"/>
              <a:t>Once in French Language Arts 30</a:t>
            </a:r>
            <a:br>
              <a:rPr lang="en-US" dirty="0"/>
            </a:br>
            <a:r>
              <a:rPr lang="en-US" dirty="0"/>
              <a:t>Students will have the opportunity to write the DELF exam at the B2 level.</a:t>
            </a:r>
          </a:p>
        </p:txBody>
      </p:sp>
      <p:sp>
        <p:nvSpPr>
          <p:cNvPr id="3" name="Content Placeholder 2"/>
          <p:cNvSpPr>
            <a:spLocks noGrp="1"/>
          </p:cNvSpPr>
          <p:nvPr>
            <p:ph idx="1"/>
          </p:nvPr>
        </p:nvSpPr>
        <p:spPr>
          <a:xfrm>
            <a:off x="1103312" y="2052919"/>
            <a:ext cx="8946541" cy="3707802"/>
          </a:xfrm>
        </p:spPr>
        <p:txBody>
          <a:bodyPr>
            <a:noAutofit/>
          </a:bodyPr>
          <a:lstStyle/>
          <a:p>
            <a:r>
              <a:rPr lang="en-US" sz="2400" dirty="0"/>
              <a:t>What is the DELF exam?</a:t>
            </a:r>
          </a:p>
          <a:p>
            <a:r>
              <a:rPr lang="en-US" sz="2400" dirty="0"/>
              <a:t>Le </a:t>
            </a:r>
            <a:r>
              <a:rPr lang="en-US" sz="2400" dirty="0" err="1"/>
              <a:t>Diplome</a:t>
            </a:r>
            <a:r>
              <a:rPr lang="en-US" sz="2400" dirty="0"/>
              <a:t> </a:t>
            </a:r>
            <a:r>
              <a:rPr lang="en-US" sz="2400" dirty="0" err="1"/>
              <a:t>d’etudes</a:t>
            </a:r>
            <a:r>
              <a:rPr lang="en-US" sz="2400" dirty="0"/>
              <a:t> de langue </a:t>
            </a:r>
            <a:r>
              <a:rPr lang="en-US" sz="2400" dirty="0" err="1"/>
              <a:t>francaise</a:t>
            </a:r>
            <a:r>
              <a:rPr lang="en-US" sz="2400" dirty="0"/>
              <a:t> (DELF) is an international diploma officially awarded by the French Ministry of Education to certify the French language skills of candidates from outside France.</a:t>
            </a:r>
          </a:p>
          <a:p>
            <a:r>
              <a:rPr lang="en-US" sz="2400" dirty="0"/>
              <a:t>The certification is good for life!</a:t>
            </a:r>
            <a:endParaRPr lang="fr-CA" sz="2400" dirty="0"/>
          </a:p>
          <a:p>
            <a:r>
              <a:rPr lang="fr-CA" sz="2400" dirty="0"/>
              <a:t>At </a:t>
            </a:r>
            <a:r>
              <a:rPr lang="fr-CA" sz="2400" dirty="0" err="1"/>
              <a:t>this</a:t>
            </a:r>
            <a:r>
              <a:rPr lang="fr-CA" sz="2400" dirty="0"/>
              <a:t> </a:t>
            </a:r>
            <a:r>
              <a:rPr lang="fr-CA" sz="2400" dirty="0" err="1"/>
              <a:t>level</a:t>
            </a:r>
            <a:r>
              <a:rPr lang="fr-CA" sz="2400" dirty="0"/>
              <a:t>, the </a:t>
            </a:r>
            <a:r>
              <a:rPr lang="fr-CA" sz="2400" dirty="0" err="1"/>
              <a:t>student</a:t>
            </a:r>
            <a:r>
              <a:rPr lang="fr-CA" sz="2400" dirty="0"/>
              <a:t> has a </a:t>
            </a:r>
            <a:r>
              <a:rPr lang="fr-CA" sz="2400" dirty="0" err="1"/>
              <a:t>degree</a:t>
            </a:r>
            <a:r>
              <a:rPr lang="fr-CA" sz="2400" dirty="0"/>
              <a:t> of </a:t>
            </a:r>
            <a:r>
              <a:rPr lang="fr-CA" sz="2400" dirty="0" err="1"/>
              <a:t>fluency</a:t>
            </a:r>
            <a:r>
              <a:rPr lang="fr-CA" sz="2400" dirty="0"/>
              <a:t> and </a:t>
            </a:r>
            <a:r>
              <a:rPr lang="fr-CA" sz="2400" dirty="0" err="1"/>
              <a:t>spontaneity</a:t>
            </a:r>
            <a:r>
              <a:rPr lang="fr-CA" sz="2400" dirty="0"/>
              <a:t> in interactions and </a:t>
            </a:r>
            <a:r>
              <a:rPr lang="fr-CA" sz="2400" dirty="0" err="1"/>
              <a:t>is</a:t>
            </a:r>
            <a:r>
              <a:rPr lang="fr-CA" sz="2400" dirty="0"/>
              <a:t> capable of </a:t>
            </a:r>
            <a:r>
              <a:rPr lang="fr-CA" sz="2400" dirty="0" err="1"/>
              <a:t>correcting</a:t>
            </a:r>
            <a:r>
              <a:rPr lang="fr-CA" sz="2400" dirty="0"/>
              <a:t> </a:t>
            </a:r>
            <a:r>
              <a:rPr lang="fr-CA" sz="2400" dirty="0" err="1"/>
              <a:t>his</a:t>
            </a:r>
            <a:r>
              <a:rPr lang="fr-CA" sz="2400" dirty="0"/>
              <a:t>/</a:t>
            </a:r>
            <a:r>
              <a:rPr lang="fr-CA" sz="2400" dirty="0" err="1"/>
              <a:t>her</a:t>
            </a:r>
            <a:r>
              <a:rPr lang="fr-CA" sz="2400" dirty="0"/>
              <a:t> </a:t>
            </a:r>
            <a:r>
              <a:rPr lang="fr-CA" sz="2400" dirty="0" err="1"/>
              <a:t>own</a:t>
            </a:r>
            <a:r>
              <a:rPr lang="fr-CA" sz="2400" dirty="0"/>
              <a:t> </a:t>
            </a:r>
            <a:r>
              <a:rPr lang="fr-CA" sz="2400" dirty="0" err="1"/>
              <a:t>mistakes</a:t>
            </a:r>
            <a:r>
              <a:rPr lang="fr-CA" sz="2400" dirty="0"/>
              <a:t>.</a:t>
            </a:r>
            <a:endParaRPr lang="en-US" sz="2400" dirty="0"/>
          </a:p>
        </p:txBody>
      </p:sp>
    </p:spTree>
    <p:extLst>
      <p:ext uri="{BB962C8B-B14F-4D97-AF65-F5344CB8AC3E}">
        <p14:creationId xmlns:p14="http://schemas.microsoft.com/office/powerpoint/2010/main" val="301158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6482"/>
            <a:ext cx="12185315" cy="5521750"/>
          </a:xfrm>
          <a:prstGeom prst="rect">
            <a:avLst/>
          </a:prstGeom>
        </p:spPr>
      </p:pic>
    </p:spTree>
    <p:extLst>
      <p:ext uri="{BB962C8B-B14F-4D97-AF65-F5344CB8AC3E}">
        <p14:creationId xmlns:p14="http://schemas.microsoft.com/office/powerpoint/2010/main" val="188669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a:t>
            </a:r>
          </a:p>
        </p:txBody>
      </p:sp>
      <p:sp>
        <p:nvSpPr>
          <p:cNvPr id="3" name="Content Placeholder 2"/>
          <p:cNvSpPr>
            <a:spLocks noGrp="1"/>
          </p:cNvSpPr>
          <p:nvPr>
            <p:ph idx="1"/>
          </p:nvPr>
        </p:nvSpPr>
        <p:spPr>
          <a:xfrm>
            <a:off x="1103312" y="2052918"/>
            <a:ext cx="10488466" cy="4195481"/>
          </a:xfrm>
        </p:spPr>
        <p:txBody>
          <a:bodyPr>
            <a:normAutofit/>
          </a:bodyPr>
          <a:lstStyle/>
          <a:p>
            <a:r>
              <a:rPr lang="en-US" sz="3600" dirty="0"/>
              <a:t>Mr. Paul Pallister, Principal, Sherwood Heights Jr. High </a:t>
            </a:r>
          </a:p>
          <a:p>
            <a:r>
              <a:rPr lang="en-US" sz="3600" dirty="0" err="1"/>
              <a:t>Mme</a:t>
            </a:r>
            <a:r>
              <a:rPr lang="en-US" sz="3600" dirty="0"/>
              <a:t> MJ Nam, Principal, </a:t>
            </a:r>
            <a:r>
              <a:rPr lang="en-US" sz="3600" dirty="0" err="1"/>
              <a:t>Ardrossan</a:t>
            </a:r>
            <a:r>
              <a:rPr lang="en-US" sz="3600" dirty="0"/>
              <a:t> Jr. Sr. High School</a:t>
            </a:r>
          </a:p>
          <a:p>
            <a:r>
              <a:rPr lang="en-US" sz="3600" dirty="0" err="1"/>
              <a:t>Dany</a:t>
            </a:r>
            <a:r>
              <a:rPr lang="en-US" sz="3600" dirty="0"/>
              <a:t> </a:t>
            </a:r>
            <a:r>
              <a:rPr lang="en-US" sz="3600" dirty="0" err="1"/>
              <a:t>Bazira</a:t>
            </a:r>
            <a:r>
              <a:rPr lang="en-US" sz="3600" dirty="0"/>
              <a:t>, </a:t>
            </a:r>
            <a:r>
              <a:rPr lang="en-US" sz="3600" dirty="0" err="1"/>
              <a:t>Faculte</a:t>
            </a:r>
            <a:r>
              <a:rPr lang="en-US" sz="3600" dirty="0"/>
              <a:t> St. Jean</a:t>
            </a:r>
          </a:p>
          <a:p>
            <a:pPr marL="0" indent="0">
              <a:buNone/>
            </a:pPr>
            <a:endParaRPr lang="en-US" dirty="0"/>
          </a:p>
        </p:txBody>
      </p:sp>
    </p:spTree>
    <p:extLst>
      <p:ext uri="{BB962C8B-B14F-4D97-AF65-F5344CB8AC3E}">
        <p14:creationId xmlns:p14="http://schemas.microsoft.com/office/powerpoint/2010/main" val="21996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Students may take the DELF……….</a:t>
            </a:r>
          </a:p>
        </p:txBody>
      </p:sp>
      <p:sp>
        <p:nvSpPr>
          <p:cNvPr id="3" name="Content Placeholder 2"/>
          <p:cNvSpPr>
            <a:spLocks noGrp="1"/>
          </p:cNvSpPr>
          <p:nvPr>
            <p:ph idx="1"/>
          </p:nvPr>
        </p:nvSpPr>
        <p:spPr/>
        <p:txBody>
          <a:bodyPr>
            <a:normAutofit/>
          </a:bodyPr>
          <a:lstStyle/>
          <a:p>
            <a:r>
              <a:rPr lang="en-US" sz="3600"/>
              <a:t>To be assessed with the same international language standards as candidates in 173 countries</a:t>
            </a:r>
          </a:p>
          <a:p>
            <a:r>
              <a:rPr lang="en-US" sz="3600"/>
              <a:t>To continue studies at a French university</a:t>
            </a:r>
          </a:p>
          <a:p>
            <a:r>
              <a:rPr lang="en-US" sz="3600"/>
              <a:t>To complement language education with a universally recognized diploma</a:t>
            </a:r>
          </a:p>
          <a:p>
            <a:endParaRPr lang="en-US"/>
          </a:p>
        </p:txBody>
      </p:sp>
    </p:spTree>
    <p:extLst>
      <p:ext uri="{BB962C8B-B14F-4D97-AF65-F5344CB8AC3E}">
        <p14:creationId xmlns:p14="http://schemas.microsoft.com/office/powerpoint/2010/main" val="1848328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2</a:t>
            </a:r>
          </a:p>
        </p:txBody>
      </p:sp>
      <p:sp>
        <p:nvSpPr>
          <p:cNvPr id="3" name="Content Placeholder 2"/>
          <p:cNvSpPr>
            <a:spLocks noGrp="1"/>
          </p:cNvSpPr>
          <p:nvPr>
            <p:ph idx="1"/>
          </p:nvPr>
        </p:nvSpPr>
        <p:spPr>
          <a:xfrm>
            <a:off x="1103313" y="1420906"/>
            <a:ext cx="8947150" cy="5044982"/>
          </a:xfrm>
        </p:spPr>
        <p:txBody>
          <a:bodyPr vert="horz" lIns="91440" tIns="45720" rIns="91440" bIns="45720" rtlCol="0" anchor="t">
            <a:normAutofit fontScale="55000" lnSpcReduction="20000"/>
          </a:bodyPr>
          <a:lstStyle/>
          <a:p>
            <a:pPr marL="0" indent="0">
              <a:buNone/>
            </a:pPr>
            <a:r>
              <a:rPr lang="en-US" sz="2200" dirty="0"/>
              <a:t>Hello, My name is Bryanna </a:t>
            </a:r>
            <a:r>
              <a:rPr lang="en-US" sz="2200" dirty="0" err="1"/>
              <a:t>Kephart</a:t>
            </a:r>
            <a:r>
              <a:rPr lang="en-US" sz="2200" dirty="0"/>
              <a:t>. I am a grade twelve student in the </a:t>
            </a:r>
            <a:r>
              <a:rPr lang="en-US" sz="2200" dirty="0" err="1"/>
              <a:t>french</a:t>
            </a:r>
            <a:r>
              <a:rPr lang="en-US" sz="2200" dirty="0"/>
              <a:t> immersion program at </a:t>
            </a:r>
            <a:r>
              <a:rPr lang="en-US" sz="2200" dirty="0" err="1"/>
              <a:t>Ardrossan</a:t>
            </a:r>
            <a:r>
              <a:rPr lang="en-US" sz="2200" dirty="0"/>
              <a:t> Jr. Sr. High. I’ve been in </a:t>
            </a:r>
            <a:r>
              <a:rPr lang="en-US" sz="2200" dirty="0" err="1"/>
              <a:t>french</a:t>
            </a:r>
            <a:r>
              <a:rPr lang="en-US" sz="2200" dirty="0"/>
              <a:t> immersion since preschool and like most of you, my parents came to this meeting and thought about how </a:t>
            </a:r>
            <a:r>
              <a:rPr lang="en-US" sz="2200" dirty="0" err="1"/>
              <a:t>french</a:t>
            </a:r>
            <a:r>
              <a:rPr lang="en-US" sz="2200" dirty="0"/>
              <a:t> would affect my future. I can honestly say that it’s one of the best decisions my parents made for me. French immersion is so special in the way that it opens your eyes to new perspectives and expands your field of knowledge, and to be able to do this all throughout school is amazing. </a:t>
            </a:r>
          </a:p>
          <a:p>
            <a:pPr marL="0" indent="0">
              <a:buNone/>
            </a:pPr>
            <a:r>
              <a:rPr lang="en-US" sz="2200" dirty="0"/>
              <a:t>First of all, there are so many academic assets of being in </a:t>
            </a:r>
            <a:r>
              <a:rPr lang="en-US" sz="2200" dirty="0" err="1"/>
              <a:t>french</a:t>
            </a:r>
            <a:r>
              <a:rPr lang="en-US" sz="2200" dirty="0"/>
              <a:t> immersion; from the courses themselves, to the DELF test, to university. Our school provides the DELF test in grade twelve, which is an international </a:t>
            </a:r>
            <a:r>
              <a:rPr lang="en-US" sz="2200" dirty="0" err="1"/>
              <a:t>french</a:t>
            </a:r>
            <a:r>
              <a:rPr lang="en-US" sz="2200" dirty="0"/>
              <a:t> competency test. All throughout junior high and high school our teachers are preparing us for this test so that we can go into it confidently and pass it without any problem. This certification is important because we get to do it in school, which isn’t the case in all schools, and we can use it in university and job applications. In addition to the DELF test, we had our awesome Quebec trip in grade nine, where I learned so much about the places we had studied in our textbooks and it brought a whole new level of understanding to what we were learning in school. That being said, I also made some great memories and it was a small taste of independence. </a:t>
            </a:r>
          </a:p>
          <a:p>
            <a:pPr marL="0" indent="0">
              <a:buNone/>
            </a:pPr>
            <a:r>
              <a:rPr lang="en-US" sz="2200" dirty="0"/>
              <a:t>Furthermore, French has brought me a lot of places in my personal life. I got the opportunity to go on a </a:t>
            </a:r>
            <a:r>
              <a:rPr lang="en-US" sz="2200" dirty="0" err="1"/>
              <a:t>french</a:t>
            </a:r>
            <a:r>
              <a:rPr lang="en-US" sz="2200" dirty="0"/>
              <a:t> immersion trip this summer where I met people from all over the world, to live on a university campus for a month and learn more about </a:t>
            </a:r>
            <a:r>
              <a:rPr lang="en-US" sz="2200" dirty="0" err="1"/>
              <a:t>french</a:t>
            </a:r>
            <a:r>
              <a:rPr lang="en-US" sz="2200" dirty="0"/>
              <a:t> and the rich culture that goes along with it. I treasure the friendships that I made there. </a:t>
            </a:r>
            <a:r>
              <a:rPr lang="en-US" sz="2200" dirty="0" err="1"/>
              <a:t>Noce</a:t>
            </a:r>
            <a:r>
              <a:rPr lang="en-US" sz="2200" dirty="0"/>
              <a:t> of that would have been possible without the </a:t>
            </a:r>
            <a:r>
              <a:rPr lang="en-US" sz="2200" dirty="0" err="1"/>
              <a:t>french</a:t>
            </a:r>
            <a:r>
              <a:rPr lang="en-US" sz="2200" dirty="0"/>
              <a:t> immersion program at school.</a:t>
            </a:r>
          </a:p>
          <a:p>
            <a:pPr marL="0" indent="0">
              <a:buNone/>
            </a:pPr>
            <a:r>
              <a:rPr lang="en-US" sz="2200" dirty="0"/>
              <a:t>Which brings me to my next point, we are so interconnected these days that it’s important to be able to communicate effectively with a vast group of people. The more languages you know, the better equipped you are to talk to people from all over. This is as much of a personal bonus as it is a bonus in any career. French helps you not only talk to people in the community better, but also travel better and learn more languages which, in turn, advance you further.</a:t>
            </a:r>
          </a:p>
          <a:p>
            <a:pPr marL="0" indent="0">
              <a:buNone/>
            </a:pPr>
            <a:r>
              <a:rPr lang="en-US" sz="2200" dirty="0"/>
              <a:t>French has given me incredible opportunities over the years and I’m positive that it will continue to do so throughout the rest of my life. </a:t>
            </a:r>
          </a:p>
          <a:p>
            <a:pPr marL="0" indent="0">
              <a:buNone/>
            </a:pPr>
            <a:br>
              <a:rPr lang="en-US" sz="1600" dirty="0"/>
            </a:br>
            <a:endParaRPr lang="fr-FR" altLang="en-US" sz="1600" dirty="0">
              <a:solidFill>
                <a:srgbClr val="212121"/>
              </a:solidFill>
              <a:latin typeface="inherit"/>
            </a:endParaRPr>
          </a:p>
        </p:txBody>
      </p:sp>
      <p:sp>
        <p:nvSpPr>
          <p:cNvPr id="4"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8915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46111" y="2057400"/>
            <a:ext cx="10833126" cy="4195481"/>
          </a:xfrm>
        </p:spPr>
        <p:txBody>
          <a:bodyPr vert="horz" lIns="91440" tIns="45720" rIns="91440" bIns="45720" rtlCol="0" anchor="t">
            <a:normAutofit/>
          </a:bodyPr>
          <a:lstStyle/>
          <a:p>
            <a:pPr>
              <a:buNone/>
            </a:pPr>
            <a:r>
              <a:rPr lang="en-US" sz="2800" dirty="0"/>
              <a:t> </a:t>
            </a:r>
            <a:r>
              <a:rPr lang="en-US" sz="5400" dirty="0"/>
              <a:t> Do you still need </a:t>
            </a:r>
            <a:br>
              <a:rPr lang="en-US" sz="5400" dirty="0"/>
            </a:br>
            <a:r>
              <a:rPr lang="en-US" sz="5400" dirty="0"/>
              <a:t>another reason?</a:t>
            </a:r>
          </a:p>
          <a:p>
            <a:pPr marL="0" indent="0">
              <a:buNone/>
            </a:pPr>
            <a:endParaRPr lang="en-US" sz="5400" dirty="0"/>
          </a:p>
        </p:txBody>
      </p:sp>
    </p:spTree>
    <p:extLst>
      <p:ext uri="{BB962C8B-B14F-4D97-AF65-F5344CB8AC3E}">
        <p14:creationId xmlns:p14="http://schemas.microsoft.com/office/powerpoint/2010/main" val="2864221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Immersion, a tool to enhance your English and for post secondary and beyond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6443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70560"/>
            <a:ext cx="12225020" cy="8384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B87E98EE-E374-46E1-BD51-EF2847A183D4}"/>
              </a:ext>
            </a:extLst>
          </p:cNvPr>
          <p:cNvGraphicFramePr/>
          <p:nvPr>
            <p:extLst>
              <p:ext uri="{D42A27DB-BD31-4B8C-83A1-F6EECF244321}">
                <p14:modId xmlns:p14="http://schemas.microsoft.com/office/powerpoint/2010/main" val="382263851"/>
              </p:ext>
            </p:extLst>
          </p:nvPr>
        </p:nvGraphicFramePr>
        <p:xfrm>
          <a:off x="38735" y="740410"/>
          <a:ext cx="12335574" cy="5821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3"/>
          <p:cNvSpPr>
            <a:spLocks noChangeArrowheads="1"/>
          </p:cNvSpPr>
          <p:nvPr/>
        </p:nvSpPr>
        <p:spPr bwMode="auto">
          <a:xfrm>
            <a:off x="0" y="-457200"/>
            <a:ext cx="14895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0" y="0"/>
            <a:ext cx="14895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06070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What do we do at Elk Island Public Schools to ensure success for our French Immersion students?</a:t>
            </a:r>
            <a:br>
              <a:rPr lang="en-US"/>
            </a:br>
            <a:endParaRPr lang="en-US"/>
          </a:p>
        </p:txBody>
      </p:sp>
      <p:sp>
        <p:nvSpPr>
          <p:cNvPr id="3" name="Content Placeholder 2"/>
          <p:cNvSpPr>
            <a:spLocks noGrp="1"/>
          </p:cNvSpPr>
          <p:nvPr>
            <p:ph idx="1"/>
          </p:nvPr>
        </p:nvSpPr>
        <p:spPr>
          <a:xfrm>
            <a:off x="1103312" y="2521131"/>
            <a:ext cx="9939826" cy="3727268"/>
          </a:xfrm>
        </p:spPr>
        <p:txBody>
          <a:bodyPr vert="horz" lIns="91440" tIns="45720" rIns="91440" bIns="45720" rtlCol="0" anchor="t">
            <a:normAutofit/>
          </a:bodyPr>
          <a:lstStyle/>
          <a:p>
            <a:r>
              <a:rPr lang="en-US" sz="3200" dirty="0"/>
              <a:t>We maintain contact with parents through </a:t>
            </a:r>
            <a:r>
              <a:rPr lang="en-US" sz="3200" dirty="0" err="1"/>
              <a:t>Powerschool</a:t>
            </a:r>
            <a:r>
              <a:rPr lang="en-US" sz="3200" dirty="0"/>
              <a:t>, email, meetings and phone calls.</a:t>
            </a:r>
          </a:p>
          <a:p>
            <a:r>
              <a:rPr lang="en-US" sz="3200" dirty="0"/>
              <a:t>Teachers discuss regularly the progress of the French Immersion students.</a:t>
            </a:r>
          </a:p>
          <a:p>
            <a:r>
              <a:rPr lang="en-US" sz="3200" dirty="0"/>
              <a:t>Excellent teachers and staff</a:t>
            </a:r>
          </a:p>
          <a:p>
            <a:pPr marL="0" indent="0">
              <a:buNone/>
            </a:pPr>
            <a:endParaRPr lang="en-US" sz="3200" dirty="0"/>
          </a:p>
        </p:txBody>
      </p:sp>
    </p:spTree>
    <p:extLst>
      <p:ext uri="{BB962C8B-B14F-4D97-AF65-F5344CB8AC3E}">
        <p14:creationId xmlns:p14="http://schemas.microsoft.com/office/powerpoint/2010/main" val="3296867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Awards and beyond……</a:t>
            </a:r>
          </a:p>
        </p:txBody>
      </p:sp>
      <p:sp>
        <p:nvSpPr>
          <p:cNvPr id="3" name="Content Placeholder 2"/>
          <p:cNvSpPr>
            <a:spLocks noGrp="1"/>
          </p:cNvSpPr>
          <p:nvPr>
            <p:ph idx="1"/>
          </p:nvPr>
        </p:nvSpPr>
        <p:spPr>
          <a:xfrm>
            <a:off x="1103312" y="2052918"/>
            <a:ext cx="9517796" cy="4195481"/>
          </a:xfrm>
        </p:spPr>
        <p:txBody>
          <a:bodyPr>
            <a:noAutofit/>
          </a:bodyPr>
          <a:lstStyle/>
          <a:p>
            <a:r>
              <a:rPr lang="en-US" sz="2800" dirty="0"/>
              <a:t>During our 2018 awards night, 40% of awards were given out to French Immersion </a:t>
            </a:r>
            <a:r>
              <a:rPr lang="en-US" sz="2800" dirty="0" err="1"/>
              <a:t>Ardrossan</a:t>
            </a:r>
            <a:r>
              <a:rPr lang="en-US" sz="2800" dirty="0"/>
              <a:t> students. </a:t>
            </a:r>
          </a:p>
          <a:p>
            <a:r>
              <a:rPr lang="fr-CA" sz="2800" dirty="0" err="1"/>
              <a:t>Graduates</a:t>
            </a:r>
            <a:r>
              <a:rPr lang="fr-CA" sz="2800" dirty="0"/>
              <a:t> of </a:t>
            </a:r>
            <a:r>
              <a:rPr lang="fr-CA" sz="2800" dirty="0" err="1"/>
              <a:t>Elk</a:t>
            </a:r>
            <a:r>
              <a:rPr lang="fr-CA" sz="2800" dirty="0"/>
              <a:t> Island Public </a:t>
            </a:r>
            <a:r>
              <a:rPr lang="fr-CA" sz="2800" dirty="0" err="1"/>
              <a:t>School`s</a:t>
            </a:r>
            <a:r>
              <a:rPr lang="fr-CA" sz="2800" dirty="0"/>
              <a:t> French Immersion program have gone on to </a:t>
            </a:r>
            <a:r>
              <a:rPr lang="fr-CA" sz="2800" dirty="0" err="1"/>
              <a:t>be</a:t>
            </a:r>
            <a:r>
              <a:rPr lang="fr-CA" sz="2800" dirty="0"/>
              <a:t> </a:t>
            </a:r>
            <a:r>
              <a:rPr lang="fr-CA" sz="2800" dirty="0" err="1"/>
              <a:t>successful</a:t>
            </a:r>
            <a:r>
              <a:rPr lang="fr-CA" sz="2800" dirty="0"/>
              <a:t> in Engineering at the U of A, Sports Psychology at the U of A, Computer Sciences </a:t>
            </a:r>
            <a:r>
              <a:rPr lang="fr-CA" sz="2800" dirty="0" err="1"/>
              <a:t>Degree</a:t>
            </a:r>
            <a:r>
              <a:rPr lang="fr-CA" sz="2800" dirty="0"/>
              <a:t> and </a:t>
            </a:r>
            <a:r>
              <a:rPr lang="fr-CA" sz="2800" dirty="0" err="1"/>
              <a:t>employed</a:t>
            </a:r>
            <a:r>
              <a:rPr lang="fr-CA" sz="2800" dirty="0"/>
              <a:t> at EA </a:t>
            </a:r>
            <a:r>
              <a:rPr lang="fr-CA" sz="2800" dirty="0" err="1"/>
              <a:t>Games</a:t>
            </a:r>
            <a:r>
              <a:rPr lang="fr-CA" sz="2800" dirty="0"/>
              <a:t>, </a:t>
            </a:r>
            <a:r>
              <a:rPr lang="fr-CA" sz="2800" dirty="0" err="1"/>
              <a:t>Medical</a:t>
            </a:r>
            <a:r>
              <a:rPr lang="fr-CA" sz="2800" dirty="0"/>
              <a:t> </a:t>
            </a:r>
            <a:r>
              <a:rPr lang="fr-CA" sz="2800" dirty="0" err="1"/>
              <a:t>Laboratory</a:t>
            </a:r>
            <a:r>
              <a:rPr lang="fr-CA" sz="2800" dirty="0"/>
              <a:t> Sciences, Campus St. Jean and </a:t>
            </a:r>
            <a:r>
              <a:rPr lang="fr-CA" sz="2800" dirty="0" err="1"/>
              <a:t>many</a:t>
            </a:r>
            <a:r>
              <a:rPr lang="fr-CA" sz="2800" dirty="0"/>
              <a:t> more.</a:t>
            </a:r>
            <a:endParaRPr lang="en-US" sz="2800" dirty="0"/>
          </a:p>
        </p:txBody>
      </p:sp>
    </p:spTree>
    <p:extLst>
      <p:ext uri="{BB962C8B-B14F-4D97-AF65-F5344CB8AC3E}">
        <p14:creationId xmlns:p14="http://schemas.microsoft.com/office/powerpoint/2010/main" val="3126975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4" descr="A group of people posing for a photo&#10;&#10;Description generated with very high confidence">
            <a:extLst>
              <a:ext uri="{FF2B5EF4-FFF2-40B4-BE49-F238E27FC236}">
                <a16:creationId xmlns:a16="http://schemas.microsoft.com/office/drawing/2014/main" id="{53E4DB0C-977D-4E75-A057-579462B6DABF}"/>
              </a:ext>
            </a:extLst>
          </p:cNvPr>
          <p:cNvPicPr>
            <a:picLocks noChangeAspect="1"/>
          </p:cNvPicPr>
          <p:nvPr/>
        </p:nvPicPr>
        <p:blipFill rotWithShape="1">
          <a:blip r:embed="rId3"/>
          <a:srcRect l="29601" r="9768" b="1"/>
          <a:stretch/>
        </p:blipFill>
        <p:spPr>
          <a:xfrm>
            <a:off x="4634680" y="10"/>
            <a:ext cx="7560130" cy="6857990"/>
          </a:xfrm>
          <a:prstGeom prst="rect">
            <a:avLst/>
          </a:prstGeom>
        </p:spPr>
      </p:pic>
      <p:sp>
        <p:nvSpPr>
          <p:cNvPr id="2" name="Title 1"/>
          <p:cNvSpPr>
            <a:spLocks noGrp="1"/>
          </p:cNvSpPr>
          <p:nvPr>
            <p:ph type="title"/>
          </p:nvPr>
        </p:nvSpPr>
        <p:spPr>
          <a:xfrm>
            <a:off x="650669" y="629266"/>
            <a:ext cx="3330328" cy="1641986"/>
          </a:xfrm>
        </p:spPr>
        <p:txBody>
          <a:bodyPr>
            <a:normAutofit/>
          </a:bodyPr>
          <a:lstStyle/>
          <a:p>
            <a:pPr>
              <a:lnSpc>
                <a:spcPct val="90000"/>
              </a:lnSpc>
            </a:pPr>
            <a:r>
              <a:rPr lang="en-US" sz="2600" dirty="0"/>
              <a:t>Student Council  and our Grade 12 students in French Immersion</a:t>
            </a:r>
          </a:p>
        </p:txBody>
      </p:sp>
      <p:sp>
        <p:nvSpPr>
          <p:cNvPr id="3" name="Content Placeholder 2"/>
          <p:cNvSpPr>
            <a:spLocks noGrp="1"/>
          </p:cNvSpPr>
          <p:nvPr>
            <p:ph idx="1"/>
          </p:nvPr>
        </p:nvSpPr>
        <p:spPr>
          <a:xfrm>
            <a:off x="650669" y="2438400"/>
            <a:ext cx="3330328" cy="3809999"/>
          </a:xfrm>
        </p:spPr>
        <p:txBody>
          <a:bodyPr vert="horz" lIns="91440" tIns="45720" rIns="91440" bIns="45720" rtlCol="0" anchor="t">
            <a:normAutofit/>
          </a:bodyPr>
          <a:lstStyle/>
          <a:p>
            <a:r>
              <a:rPr lang="en-US" dirty="0"/>
              <a:t>Leadership</a:t>
            </a:r>
          </a:p>
          <a:p>
            <a:r>
              <a:rPr lang="en-US" dirty="0"/>
              <a:t>Volunteerism</a:t>
            </a:r>
          </a:p>
          <a:p>
            <a:r>
              <a:rPr lang="en-US" dirty="0"/>
              <a:t>Community</a:t>
            </a:r>
          </a:p>
          <a:p>
            <a:endParaRPr lang="en-US" dirty="0"/>
          </a:p>
        </p:txBody>
      </p:sp>
    </p:spTree>
    <p:extLst>
      <p:ext uri="{BB962C8B-B14F-4D97-AF65-F5344CB8AC3E}">
        <p14:creationId xmlns:p14="http://schemas.microsoft.com/office/powerpoint/2010/main" val="387542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70688"/>
          </a:xfrm>
        </p:spPr>
        <p:txBody>
          <a:bodyPr>
            <a:normAutofit fontScale="90000"/>
          </a:bodyPr>
          <a:lstStyle/>
          <a:p>
            <a:pPr marL="352425" indent="-352425"/>
            <a:r>
              <a:rPr lang="en-US" sz="2000" b="1" dirty="0"/>
              <a:t>The </a:t>
            </a:r>
            <a:r>
              <a:rPr lang="en-US" sz="2000" b="1" dirty="0" err="1"/>
              <a:t>Ardrossan</a:t>
            </a:r>
            <a:r>
              <a:rPr lang="en-US" sz="2000" b="1" dirty="0"/>
              <a:t> French Immersion Program is proud of:</a:t>
            </a:r>
            <a:br>
              <a:rPr lang="en-US" dirty="0">
                <a:solidFill>
                  <a:schemeClr val="tx1"/>
                </a:solidFill>
                <a:latin typeface="+mj-ea"/>
                <a:cs typeface="+mj-ea"/>
              </a:rPr>
            </a:br>
            <a:br>
              <a:rPr lang="en-US" dirty="0">
                <a:solidFill>
                  <a:schemeClr val="tx1"/>
                </a:solidFill>
                <a:latin typeface="+mj-ea"/>
                <a:cs typeface="+mj-ea"/>
              </a:rPr>
            </a:br>
            <a:r>
              <a:rPr lang="en-US" sz="2200" dirty="0">
                <a:latin typeface="Arial Rounded MT Bold" panose="020F0704030504030204" pitchFamily="34" charset="0"/>
              </a:rPr>
              <a:t>We offer the following courses in French. </a:t>
            </a:r>
            <a:br>
              <a:rPr lang="en-US" sz="2200" dirty="0">
                <a:latin typeface="Arial Rounded MT Bold" panose="020F0704030504030204" pitchFamily="34" charset="0"/>
              </a:rPr>
            </a:br>
            <a:r>
              <a:rPr lang="en-US" sz="2200" dirty="0">
                <a:latin typeface="Arial Rounded MT Bold" panose="020F0704030504030204" pitchFamily="34" charset="0"/>
              </a:rPr>
              <a:t>French Language Arts, Biology, Chemistry, Social Studies, Math at all levels as well as Science 10.</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Great retention rate from Jr. High to Sr. High year after year</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Great rapport and relationship with each class/grade year after year</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Strong results and performance on provincial achievement tests (Grade 9) and diploma exams Grade 12) yearly</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Strong rate of participation from French Immersion students and success in sports, band, drama, exchanges, etc.</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Maintains a strong enrollment since beginning in 1989-90</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Many graduates continue on to Campus Saint Jean University of Alberta (French University program)</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Strong local Canadian Parents for French chapter (</a:t>
            </a:r>
            <a:r>
              <a:rPr lang="en-US" sz="2200" dirty="0" err="1">
                <a:latin typeface="Arial Rounded MT Bold" panose="020F0704030504030204" pitchFamily="34" charset="0"/>
              </a:rPr>
              <a:t>Ardrossan</a:t>
            </a:r>
            <a:r>
              <a:rPr lang="en-US" sz="2200" dirty="0">
                <a:latin typeface="Arial Rounded MT Bold" panose="020F0704030504030204" pitchFamily="34" charset="0"/>
              </a:rPr>
              <a:t>) that supports our program</a:t>
            </a:r>
            <a:br>
              <a:rPr lang="en-US" sz="2200" dirty="0">
                <a:solidFill>
                  <a:schemeClr val="tx1"/>
                </a:solidFill>
                <a:latin typeface="Arial Rounded MT Bold" panose="020F0704030504030204" pitchFamily="34" charset="0"/>
                <a:cs typeface="+mj-ea"/>
              </a:rPr>
            </a:br>
            <a:r>
              <a:rPr lang="en-US" sz="2200" dirty="0">
                <a:latin typeface="Arial Rounded MT Bold" panose="020F0704030504030204" pitchFamily="34" charset="0"/>
              </a:rPr>
              <a:t>Possibilities for exchange programs to Québec and France</a:t>
            </a:r>
            <a:br>
              <a:rPr lang="en-US" sz="2200" dirty="0">
                <a:solidFill>
                  <a:schemeClr val="tx1"/>
                </a:solidFill>
                <a:latin typeface="Arial Rounded MT Bold" panose="020F0704030504030204" pitchFamily="34" charset="0"/>
                <a:cs typeface="+mj-ea"/>
              </a:rPr>
            </a:br>
            <a:endParaRPr lang="en-US" sz="2200" dirty="0">
              <a:latin typeface="Arial Rounded MT Bold" panose="020F0704030504030204" pitchFamily="34" charset="0"/>
            </a:endParaRPr>
          </a:p>
        </p:txBody>
      </p:sp>
    </p:spTree>
    <p:extLst>
      <p:ext uri="{BB962C8B-B14F-4D97-AF65-F5344CB8AC3E}">
        <p14:creationId xmlns:p14="http://schemas.microsoft.com/office/powerpoint/2010/main" val="3124703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0F49-611D-4925-B7C1-944386F5AE15}"/>
              </a:ext>
            </a:extLst>
          </p:cNvPr>
          <p:cNvSpPr>
            <a:spLocks noGrp="1"/>
          </p:cNvSpPr>
          <p:nvPr>
            <p:ph type="title"/>
          </p:nvPr>
        </p:nvSpPr>
        <p:spPr/>
        <p:txBody>
          <a:bodyPr/>
          <a:lstStyle/>
          <a:p>
            <a:r>
              <a:rPr lang="en-US"/>
              <a:t>Campus St. Jean</a:t>
            </a:r>
          </a:p>
        </p:txBody>
      </p:sp>
    </p:spTree>
    <p:extLst>
      <p:ext uri="{BB962C8B-B14F-4D97-AF65-F5344CB8AC3E}">
        <p14:creationId xmlns:p14="http://schemas.microsoft.com/office/powerpoint/2010/main" val="187177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err="1"/>
              <a:t>Why</a:t>
            </a:r>
            <a:r>
              <a:rPr lang="fr-CA" dirty="0"/>
              <a:t> continue in EIPS French Immersion </a:t>
            </a:r>
            <a:r>
              <a:rPr lang="fr-CA" dirty="0" err="1"/>
              <a:t>Secondary</a:t>
            </a:r>
            <a:r>
              <a:rPr lang="fr-CA" dirty="0"/>
              <a:t> program</a:t>
            </a:r>
            <a:r>
              <a:rPr lang="en-US" dirty="0"/>
              <a:t>?</a:t>
            </a:r>
          </a:p>
        </p:txBody>
      </p:sp>
      <p:sp>
        <p:nvSpPr>
          <p:cNvPr id="3" name="Content Placeholder 2"/>
          <p:cNvSpPr>
            <a:spLocks noGrp="1"/>
          </p:cNvSpPr>
          <p:nvPr>
            <p:ph idx="1"/>
          </p:nvPr>
        </p:nvSpPr>
        <p:spPr>
          <a:xfrm>
            <a:off x="1103312" y="2416629"/>
            <a:ext cx="8946541" cy="3831770"/>
          </a:xfrm>
        </p:spPr>
        <p:txBody>
          <a:bodyPr>
            <a:normAutofit fontScale="85000" lnSpcReduction="20000"/>
          </a:bodyPr>
          <a:lstStyle/>
          <a:p>
            <a:r>
              <a:rPr lang="en-US" sz="3600" dirty="0"/>
              <a:t>French language learning has a positive effect on English skills</a:t>
            </a:r>
          </a:p>
          <a:p>
            <a:r>
              <a:rPr lang="en-US" sz="3600" dirty="0"/>
              <a:t>Better overall communicators</a:t>
            </a:r>
          </a:p>
          <a:p>
            <a:r>
              <a:rPr lang="en-US" sz="3600" dirty="0"/>
              <a:t>Enhances creativity and problem solving skills</a:t>
            </a:r>
          </a:p>
          <a:p>
            <a:r>
              <a:rPr lang="en-US" sz="3600" dirty="0"/>
              <a:t>Continue their investment in learning</a:t>
            </a:r>
          </a:p>
          <a:p>
            <a:r>
              <a:rPr lang="en-US" sz="3600" dirty="0"/>
              <a:t>Offers an edge on employment</a:t>
            </a:r>
          </a:p>
          <a:p>
            <a:r>
              <a:rPr lang="en-US" sz="3600" dirty="0"/>
              <a:t>Increase appreciation of other cultures</a:t>
            </a:r>
          </a:p>
        </p:txBody>
      </p:sp>
    </p:spTree>
    <p:extLst>
      <p:ext uri="{BB962C8B-B14F-4D97-AF65-F5344CB8AC3E}">
        <p14:creationId xmlns:p14="http://schemas.microsoft.com/office/powerpoint/2010/main" val="2074042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Thought</a:t>
            </a:r>
          </a:p>
        </p:txBody>
      </p:sp>
      <p:sp>
        <p:nvSpPr>
          <p:cNvPr id="3" name="Content Placeholder 2"/>
          <p:cNvSpPr>
            <a:spLocks noGrp="1"/>
          </p:cNvSpPr>
          <p:nvPr>
            <p:ph idx="1"/>
          </p:nvPr>
        </p:nvSpPr>
        <p:spPr/>
        <p:txBody>
          <a:bodyPr>
            <a:normAutofit/>
          </a:bodyPr>
          <a:lstStyle/>
          <a:p>
            <a:r>
              <a:rPr lang="en-US" sz="3200" dirty="0"/>
              <a:t>Sherwood Heights Junior High and </a:t>
            </a:r>
            <a:r>
              <a:rPr lang="en-US" sz="3200" dirty="0" err="1"/>
              <a:t>Ardrossan</a:t>
            </a:r>
            <a:r>
              <a:rPr lang="en-US" sz="3200" dirty="0"/>
              <a:t> Junior Senior High are both offering you the opportunity to enhance your French skills through core subjects.  Why not embrace it? You have already invested 7 to 10 years after all…</a:t>
            </a:r>
          </a:p>
          <a:p>
            <a:r>
              <a:rPr lang="en-US" sz="3200" dirty="0"/>
              <a:t>A </a:t>
            </a:r>
            <a:r>
              <a:rPr lang="en-US" sz="3200" dirty="0" err="1"/>
              <a:t>l’an</a:t>
            </a:r>
            <a:r>
              <a:rPr lang="en-US" sz="3200" dirty="0"/>
              <a:t> prochain!</a:t>
            </a:r>
          </a:p>
        </p:txBody>
      </p:sp>
    </p:spTree>
    <p:extLst>
      <p:ext uri="{BB962C8B-B14F-4D97-AF65-F5344CB8AC3E}">
        <p14:creationId xmlns:p14="http://schemas.microsoft.com/office/powerpoint/2010/main" val="3367502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Pre-enrollment process</a:t>
            </a:r>
            <a:br>
              <a:rPr lang="en-US"/>
            </a:br>
            <a:endParaRPr lang="en-US"/>
          </a:p>
        </p:txBody>
      </p:sp>
      <p:sp>
        <p:nvSpPr>
          <p:cNvPr id="3" name="Content Placeholder 2"/>
          <p:cNvSpPr>
            <a:spLocks noGrp="1"/>
          </p:cNvSpPr>
          <p:nvPr>
            <p:ph idx="1"/>
          </p:nvPr>
        </p:nvSpPr>
        <p:spPr/>
        <p:txBody>
          <a:bodyPr>
            <a:normAutofit/>
          </a:bodyPr>
          <a:lstStyle/>
          <a:p>
            <a:r>
              <a:rPr lang="en-US" sz="4000" dirty="0"/>
              <a:t>February 1 to 28, 2020</a:t>
            </a:r>
          </a:p>
          <a:p>
            <a:r>
              <a:rPr lang="en-US" sz="4000" dirty="0"/>
              <a:t>Online</a:t>
            </a:r>
          </a:p>
          <a:p>
            <a:r>
              <a:rPr lang="en-US" sz="4000" dirty="0"/>
              <a:t>Once registered, our counsellors will visit each school to assist with the registration process.</a:t>
            </a:r>
          </a:p>
        </p:txBody>
      </p:sp>
    </p:spTree>
    <p:extLst>
      <p:ext uri="{BB962C8B-B14F-4D97-AF65-F5344CB8AC3E}">
        <p14:creationId xmlns:p14="http://schemas.microsoft.com/office/powerpoint/2010/main" val="1264034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t>Mr. Paul Pallister (Principal, Sherwood Heights)</a:t>
            </a:r>
          </a:p>
          <a:p>
            <a:pPr marL="0" indent="0">
              <a:buNone/>
            </a:pPr>
            <a:r>
              <a:rPr lang="en-US" dirty="0"/>
              <a:t>E-mail: </a:t>
            </a:r>
            <a:r>
              <a:rPr lang="en-US" dirty="0">
                <a:hlinkClick r:id="rId2"/>
              </a:rPr>
              <a:t>Paul.Pallister@eips.ca</a:t>
            </a:r>
            <a:endParaRPr lang="en-US" dirty="0"/>
          </a:p>
          <a:p>
            <a:pPr marL="0" indent="0">
              <a:buNone/>
            </a:pPr>
            <a:endParaRPr lang="en-US" dirty="0"/>
          </a:p>
          <a:p>
            <a:pPr marL="0" indent="0">
              <a:buNone/>
            </a:pPr>
            <a:r>
              <a:rPr lang="en-US" dirty="0"/>
              <a:t>MJ Nam (Principal, </a:t>
            </a:r>
            <a:r>
              <a:rPr lang="en-US" dirty="0" err="1"/>
              <a:t>Ardrossan</a:t>
            </a:r>
            <a:r>
              <a:rPr lang="en-US" dirty="0"/>
              <a:t> Junior Senior High School)</a:t>
            </a:r>
          </a:p>
          <a:p>
            <a:pPr marL="0" indent="0">
              <a:buNone/>
            </a:pPr>
            <a:r>
              <a:rPr lang="en-US" dirty="0"/>
              <a:t>E-mail: </a:t>
            </a:r>
            <a:r>
              <a:rPr lang="en-US" dirty="0">
                <a:hlinkClick r:id="rId3"/>
              </a:rPr>
              <a:t>MJ.Nam@eips.ca</a:t>
            </a:r>
            <a:endParaRPr lang="en-US" dirty="0"/>
          </a:p>
          <a:p>
            <a:pPr marL="0" indent="0">
              <a:buNone/>
            </a:pPr>
            <a:endParaRPr lang="en-US" dirty="0"/>
          </a:p>
          <a:p>
            <a:pPr marL="0" indent="0">
              <a:buNone/>
            </a:pPr>
            <a:r>
              <a:rPr lang="en-US" dirty="0"/>
              <a:t>Annie Garneau, EIPS French Immersion Consultant</a:t>
            </a:r>
          </a:p>
          <a:p>
            <a:pPr marL="0" indent="0">
              <a:buNone/>
            </a:pPr>
            <a:r>
              <a:rPr lang="en-US" dirty="0"/>
              <a:t>E-mail: </a:t>
            </a:r>
            <a:r>
              <a:rPr lang="en-US" dirty="0">
                <a:hlinkClick r:id="rId4"/>
              </a:rPr>
              <a:t>Annie.Garneau@eips.ca</a:t>
            </a:r>
            <a:endParaRPr lang="en-US" dirty="0"/>
          </a:p>
          <a:p>
            <a:pPr marL="0" indent="0">
              <a:buNone/>
            </a:pPr>
            <a:endParaRPr lang="en-US" dirty="0"/>
          </a:p>
        </p:txBody>
      </p:sp>
    </p:spTree>
    <p:extLst>
      <p:ext uri="{BB962C8B-B14F-4D97-AF65-F5344CB8AC3E}">
        <p14:creationId xmlns:p14="http://schemas.microsoft.com/office/powerpoint/2010/main" val="398933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452718"/>
            <a:ext cx="9404723" cy="1400530"/>
          </a:xfrm>
        </p:spPr>
        <p:txBody>
          <a:bodyPr>
            <a:normAutofit fontScale="90000"/>
          </a:bodyPr>
          <a:lstStyle/>
          <a:p>
            <a:pPr marL="0" indent="0"/>
            <a:r>
              <a:rPr lang="en-US" sz="3600" dirty="0"/>
              <a:t>French Immersion Junior High within</a:t>
            </a:r>
            <a:br>
              <a:rPr lang="en-US" sz="3600" dirty="0"/>
            </a:br>
            <a:r>
              <a:rPr lang="en-US" sz="3600" dirty="0"/>
              <a:t>Elk Island Public Schools</a:t>
            </a:r>
            <a:br>
              <a:rPr lang="en-US" sz="3600" b="1" dirty="0"/>
            </a:br>
            <a:br>
              <a:rPr lang="en-US" sz="3600" b="1" dirty="0"/>
            </a:br>
            <a:endParaRPr lang="en-US" sz="3600" dirty="0"/>
          </a:p>
        </p:txBody>
      </p:sp>
      <p:sp>
        <p:nvSpPr>
          <p:cNvPr id="3" name="Content Placeholder 2"/>
          <p:cNvSpPr>
            <a:spLocks noGrp="1"/>
          </p:cNvSpPr>
          <p:nvPr>
            <p:ph idx="1"/>
          </p:nvPr>
        </p:nvSpPr>
        <p:spPr/>
        <p:txBody>
          <a:bodyPr>
            <a:normAutofit/>
          </a:bodyPr>
          <a:lstStyle/>
          <a:p>
            <a:r>
              <a:rPr lang="en-US" sz="2800" dirty="0"/>
              <a:t>Sherwood Heights and </a:t>
            </a:r>
            <a:r>
              <a:rPr lang="en-US" sz="2800" dirty="0" err="1"/>
              <a:t>Ardrossan</a:t>
            </a:r>
            <a:r>
              <a:rPr lang="en-US" sz="2800" dirty="0"/>
              <a:t> both offer a French Immersion (FI) Program for Grades 7 to 9. </a:t>
            </a:r>
          </a:p>
          <a:p>
            <a:r>
              <a:rPr lang="en-US" sz="2800" dirty="0"/>
              <a:t>Students currently enrolled at </a:t>
            </a:r>
            <a:r>
              <a:rPr lang="en-US" sz="2800" dirty="0" err="1"/>
              <a:t>Campbelltown</a:t>
            </a:r>
            <a:r>
              <a:rPr lang="en-US" sz="2800" dirty="0"/>
              <a:t> are designated to Sherwood Heights.</a:t>
            </a:r>
          </a:p>
          <a:p>
            <a:r>
              <a:rPr lang="en-US" sz="2800" dirty="0"/>
              <a:t>Students from </a:t>
            </a:r>
            <a:r>
              <a:rPr lang="en-US" sz="2800" dirty="0" err="1"/>
              <a:t>Ardrossan</a:t>
            </a:r>
            <a:r>
              <a:rPr lang="en-US" sz="2800" dirty="0"/>
              <a:t> Elementary and Fort Saskatchewan are designated to </a:t>
            </a:r>
            <a:r>
              <a:rPr lang="en-US" sz="2800" dirty="0" err="1"/>
              <a:t>Ardrossan</a:t>
            </a:r>
            <a:r>
              <a:rPr lang="en-US" sz="2800" dirty="0"/>
              <a:t>.</a:t>
            </a:r>
          </a:p>
          <a:p>
            <a:r>
              <a:rPr lang="en-US" sz="2800" dirty="0" err="1"/>
              <a:t>Ardrossan</a:t>
            </a:r>
            <a:r>
              <a:rPr lang="en-US" sz="2800" dirty="0"/>
              <a:t> host the only high school French Immersion program.</a:t>
            </a:r>
          </a:p>
          <a:p>
            <a:endParaRPr lang="en-US" sz="1200" dirty="0"/>
          </a:p>
        </p:txBody>
      </p:sp>
    </p:spTree>
    <p:extLst>
      <p:ext uri="{BB962C8B-B14F-4D97-AF65-F5344CB8AC3E}">
        <p14:creationId xmlns:p14="http://schemas.microsoft.com/office/powerpoint/2010/main" val="1052453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0"/>
            <a:ext cx="12511317" cy="6858000"/>
          </a:xfrm>
        </p:spPr>
      </p:pic>
      <p:sp>
        <p:nvSpPr>
          <p:cNvPr id="5" name="Text Placeholder 4"/>
          <p:cNvSpPr>
            <a:spLocks noGrp="1"/>
          </p:cNvSpPr>
          <p:nvPr>
            <p:ph type="body" sz="quarter" idx="3"/>
          </p:nvPr>
        </p:nvSpPr>
        <p:spPr>
          <a:xfrm>
            <a:off x="3363474" y="290777"/>
            <a:ext cx="5437626" cy="836680"/>
          </a:xfrm>
        </p:spPr>
        <p:txBody>
          <a:bodyPr/>
          <a:lstStyle/>
          <a:p>
            <a:r>
              <a:rPr lang="en-US" sz="4000" dirty="0"/>
              <a:t>Sherwood Heights</a:t>
            </a:r>
          </a:p>
        </p:txBody>
      </p:sp>
      <p:pic>
        <p:nvPicPr>
          <p:cNvPr id="8" name="Picture 7"/>
          <p:cNvPicPr>
            <a:picLocks noChangeAspect="1"/>
          </p:cNvPicPr>
          <p:nvPr/>
        </p:nvPicPr>
        <p:blipFill>
          <a:blip r:embed="rId3"/>
          <a:stretch>
            <a:fillRect/>
          </a:stretch>
        </p:blipFill>
        <p:spPr>
          <a:xfrm>
            <a:off x="333215" y="1363851"/>
            <a:ext cx="11608230" cy="4874218"/>
          </a:xfrm>
          <a:prstGeom prst="rect">
            <a:avLst/>
          </a:prstGeom>
        </p:spPr>
      </p:pic>
    </p:spTree>
    <p:extLst>
      <p:ext uri="{BB962C8B-B14F-4D97-AF65-F5344CB8AC3E}">
        <p14:creationId xmlns:p14="http://schemas.microsoft.com/office/powerpoint/2010/main" val="374267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Shape 72"/>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749300"/>
            <a:ext cx="6858000" cy="6108700"/>
          </a:xfrm>
          <a:prstGeom prst="rect">
            <a:avLst/>
          </a:prstGeom>
        </p:spPr>
      </p:pic>
      <p:pic>
        <p:nvPicPr>
          <p:cNvPr id="2054" name="Picture 6" descr="https://lh3.googleusercontent.com/_rNCt8Y6AB18qOT4G8DzyI3PA2Wh4C3uBqNxK-OrwSl_8zpkvnyxzA8vNAubQ-rwZnmGYB6XSl77A_lj7hOr9iw1z2OlruE5yHNQyeptcUeCWniNEuqXYeVwOEtkgL_Tks7WdsMwKty__dPAmSywskZ2sxHRz3nkXJRbUfy0CoikYjJyahtKA2eW3ILGlO3RoyT71NokNHmd3fmirjtumZTnVHQKZ7DSnVbxfX26SsZsjOHJeeS4eE0QuwzOjDGXvbRiUt4WsYqmxhPvpPEZKga_dETDFBcDmRygrSYMp_QZWnL0aibVId-1NY5j6CRwLniOJfxiu09QlzeQ1AFKb8xfDK4hauPq7w7rnpGmjz_leh2KGjzRIUZdc7cqXhSr4nfAgcreX5XdKKxr4GlGVMwa4mxDCZmf90bNNSnvabvSg8hiB80JuFmiWdH4NeB8FFAuvqHQgoGWMUnJPymF3bwVmVKJkw8BEB7vEqFvKRUQQ8k1pvGWKuUvGHoLoyxQzrY4MtcqKT5EiqpkdABKtpyxIsPkp2aNVghZeRwQ_6ada2yCMbQ35QilQQQcGTJdOBp1ocnMcN-67x2bu22ieu4ePsq86_Zi84iPFqAiHC1FAYYh04qnYgj5bUdNZcqdcFtIj3T6IZ9KQqE3uvyuWTcBTAdFjbshA9HYvyTanwkBN3sBmh49oFHTz6UbS_U8MzwPs_z8Zk1HxZEhmJOVtChweCjzqsVs1vuaA3SEfl9fxEX0=w1200-h901-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9300"/>
            <a:ext cx="5322548" cy="6108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200" y="0"/>
            <a:ext cx="12073900" cy="646331"/>
          </a:xfrm>
          <a:prstGeom prst="rect">
            <a:avLst/>
          </a:prstGeom>
        </p:spPr>
        <p:txBody>
          <a:bodyPr wrap="square">
            <a:spAutoFit/>
          </a:bodyPr>
          <a:lstStyle/>
          <a:p>
            <a:r>
              <a:rPr lang="en-US" sz="3600" dirty="0"/>
              <a:t>The Junior High Experience at Sherwood Heights</a:t>
            </a:r>
          </a:p>
        </p:txBody>
      </p:sp>
    </p:spTree>
    <p:extLst>
      <p:ext uri="{BB962C8B-B14F-4D97-AF65-F5344CB8AC3E}">
        <p14:creationId xmlns:p14="http://schemas.microsoft.com/office/powerpoint/2010/main" val="286955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050"/>
            <a:ext cx="12531473" cy="6869050"/>
          </a:xfrm>
          <a:prstGeom prst="rect">
            <a:avLst/>
          </a:prstGeom>
        </p:spPr>
      </p:pic>
      <p:sp>
        <p:nvSpPr>
          <p:cNvPr id="3" name="TextBox 2"/>
          <p:cNvSpPr txBox="1"/>
          <p:nvPr/>
        </p:nvSpPr>
        <p:spPr>
          <a:xfrm>
            <a:off x="901700" y="1066800"/>
            <a:ext cx="9405139" cy="4247317"/>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Along with French Immersion, we host the English programs:</a:t>
            </a:r>
          </a:p>
          <a:p>
            <a:r>
              <a:rPr lang="en-US" dirty="0">
                <a:solidFill>
                  <a:schemeClr val="bg1"/>
                </a:solidFill>
              </a:rPr>
              <a:t>	LOGOS Christian program</a:t>
            </a:r>
          </a:p>
          <a:p>
            <a:r>
              <a:rPr lang="en-US" dirty="0">
                <a:solidFill>
                  <a:schemeClr val="bg1"/>
                </a:solidFill>
              </a:rPr>
              <a:t>	IMPACT – a program for students with learning challenges</a:t>
            </a:r>
          </a:p>
          <a:p>
            <a:r>
              <a:rPr lang="en-US" dirty="0">
                <a:solidFill>
                  <a:schemeClr val="bg1"/>
                </a:solidFill>
              </a:rPr>
              <a:t>	Academic Excellence</a:t>
            </a:r>
          </a:p>
          <a:p>
            <a:endParaRPr lang="en-US" dirty="0">
              <a:solidFill>
                <a:schemeClr val="bg1"/>
              </a:solidFill>
            </a:endParaRPr>
          </a:p>
          <a:p>
            <a:r>
              <a:rPr lang="en-US" dirty="0">
                <a:solidFill>
                  <a:schemeClr val="bg1"/>
                </a:solidFill>
              </a:rPr>
              <a:t>French Immersion at Sherwood Heights.</a:t>
            </a:r>
          </a:p>
          <a:p>
            <a:r>
              <a:rPr lang="en-US" dirty="0">
                <a:solidFill>
                  <a:schemeClr val="bg1"/>
                </a:solidFill>
              </a:rPr>
              <a:t>	We have 8 teaching staff who contribute to French language instruction.</a:t>
            </a:r>
          </a:p>
          <a:p>
            <a:r>
              <a:rPr lang="en-US" dirty="0">
                <a:solidFill>
                  <a:schemeClr val="bg1"/>
                </a:solidFill>
              </a:rPr>
              <a:t>	All core classes are in French as well as Health, Reading and sometimes PE</a:t>
            </a:r>
          </a:p>
          <a:p>
            <a:endParaRPr lang="en-US" dirty="0">
              <a:solidFill>
                <a:schemeClr val="bg1"/>
              </a:solidFill>
            </a:endParaRPr>
          </a:p>
          <a:p>
            <a:r>
              <a:rPr lang="en-US" dirty="0">
                <a:solidFill>
                  <a:schemeClr val="bg1"/>
                </a:solidFill>
              </a:rPr>
              <a:t>Schedule at Sherwood Heights… what does that mean?</a:t>
            </a:r>
          </a:p>
          <a:p>
            <a:r>
              <a:rPr lang="en-US" dirty="0">
                <a:solidFill>
                  <a:schemeClr val="bg1"/>
                </a:solidFill>
              </a:rPr>
              <a:t>	We have an 8 day rotating schedule.  Each day is different.</a:t>
            </a:r>
          </a:p>
          <a:p>
            <a:r>
              <a:rPr lang="en-US" dirty="0">
                <a:solidFill>
                  <a:schemeClr val="bg1"/>
                </a:solidFill>
              </a:rPr>
              <a:t>	English program students get 6 option classes – 3 each semester</a:t>
            </a:r>
          </a:p>
          <a:p>
            <a:r>
              <a:rPr lang="en-US" dirty="0">
                <a:solidFill>
                  <a:schemeClr val="bg1"/>
                </a:solidFill>
              </a:rPr>
              <a:t>	French Immersion students get 4 option classes – 2 each semester</a:t>
            </a:r>
          </a:p>
          <a:p>
            <a:r>
              <a:rPr lang="en-US" dirty="0">
                <a:solidFill>
                  <a:schemeClr val="bg1"/>
                </a:solidFill>
              </a:rPr>
              <a:t>		English Language Arts takes the place of 2 options.</a:t>
            </a:r>
          </a:p>
        </p:txBody>
      </p:sp>
      <p:sp>
        <p:nvSpPr>
          <p:cNvPr id="4" name="TextBox 3"/>
          <p:cNvSpPr txBox="1"/>
          <p:nvPr/>
        </p:nvSpPr>
        <p:spPr>
          <a:xfrm>
            <a:off x="622300" y="711200"/>
            <a:ext cx="8890000" cy="523220"/>
          </a:xfrm>
          <a:prstGeom prst="rect">
            <a:avLst/>
          </a:prstGeom>
          <a:noFill/>
        </p:spPr>
        <p:txBody>
          <a:bodyPr wrap="square" rtlCol="0">
            <a:spAutoFit/>
          </a:bodyPr>
          <a:lstStyle/>
          <a:p>
            <a:r>
              <a:rPr lang="en-US" sz="2800" dirty="0">
                <a:solidFill>
                  <a:schemeClr val="bg1"/>
                </a:solidFill>
              </a:rPr>
              <a:t>Sherwood Heights Programming</a:t>
            </a:r>
          </a:p>
        </p:txBody>
      </p:sp>
    </p:spTree>
    <p:extLst>
      <p:ext uri="{BB962C8B-B14F-4D97-AF65-F5344CB8AC3E}">
        <p14:creationId xmlns:p14="http://schemas.microsoft.com/office/powerpoint/2010/main" val="39111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074" name="Picture 2" descr="https://lh3.googleusercontent.com/onfhowzV3JI6jgEzkpPgk6IOwRUuRE47P9ZWYQTVizC_X9UkUioJkg6-pcglJvNOGcKtQQnccg3ZbkTVCO_Ypbd3q-Fg5cV8b6eMZxxDzaLozZ7S5g7Ps5Vu9SHeBAavvQqCHjPUtiMLVYTR3TUoEChiwTLlm0b5JIxX94aloeTRi38ajz3DJ9rN96CEiWCnFIuuh933_qbhv4eam-OWx2S2JtqD2qwLIOIm_JCQQWhUD7UyhDAloC7bDQnMuH5tQpB7me8A-GXKyXZWS_eqVjRiEiw85rDU7GXVHJ2uurswZpOhUdqup7sBm1F3TDrnwk53JahyotWnCg-3iCENcwgf34U5c1Hetygz2SZfgwKBa5zudkKe_GkB89ukt-i-sXmrUx0zuUSirKV0QHuIXCnBeH-_slonV-WMnmRjMoUHpDwHQzfiAHTtO_aSPkyMXdMI1-NzMFagikg0k9Bkiyp57NuzgvDc-jplv2rleTfxZD_A8O368QauCzznhUqbIRLS1qHhfB_x2znDVPxofiYlvgoJ3UTORwzrvDABmF6ovEAhO3SMEnczBdtAhoHgBrI2zEEpW1y5RhmsYSzONVPrug11StVz-ojsLdHo3EExpOmdyJaK63Yk8D0z73eGd0-AtsGMLUTdzrjM05qSVYk0EdvNvMmzVH3EAOwNA_O1todIJl-DzJsY0ryrjy4eSUMK8W8RYrM5pg2bN3Tb_wuY525dpd8LydALceSK7p_eaek7=w1200-h901-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12963" cy="30686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2aSKi3WMLInsfrtRPZfBlb14fN0wYPO0zdCQZVNNMd-wHmsAvOXgeMmU9rrq-hrIf1g3JlxVlMu1KCP_enk1x8S1kX4A1II5bQcKCIdbUWuo6POIJFGYFyD8v86y3TybJQwg1PWOZoIVPw3d8SMEg1zfqxQZTI19tO5s0IX0uQ0sENP9EnyFJ5KXpg6gjiXoHjfIBtkdFGL0u_ASoUEcdLOq9XqLArlGnbiTPDQF7U7N9iaWOnm-EQ8Qz38ERHgAk1ijSyo6BnuZOitMrHmRu5p5btcELfNJ-UMGvK0uLj8bFuAOaXNpbWJeoevUpFPcd3kJIYz6UByCyiUsppRfsZ8Fcw8_lChDuzG50gu0PGmz7cMRCLxUFIsB4wP2WVthHfBedXRX5OoSYP3yAmES-cVpL41AlapoIxwS1Qqza_utu1kkI_onuMO4Zw0VGmCnzxEkTYzF6Ne-kYBph6cz60L8ZvX2bryqhs7lV_w1jlwg3xwq7qsOxaoBp1sfnbc9_bs_zTVVSVgqrNsJYXD7qZl4sP6QvyM8OVh2WTaX30DNPzwtjvG1vLk2epK28eTC3yxRlkVJEL3Xf2Tiep0B8suglai7-0BZrd9gXYhCcrHmv_8ulc25m8E9iXOd2RVe0EhK8R-Wb44KxU6LKabhBwKiORNZ5AdNEZMKM_zXAgloZFnQwVuZ4Jj5uSj2RQzh2E9OAmngfQVcM35YlzVmJLGqpe4dJ6hOz2l02IpmWu9jnq-L=w1200-h800-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963" y="0"/>
            <a:ext cx="4021810" cy="36343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8h-tQkvBpw-FnvLWsGy7HrCaL8jW9MsY5FL8-nThR--85kqH4HU78f9ts0rcnPh7JU_WwyTvaKv6bA8A37Q6zEC6WcCkO8FKJI3CJUcEx9kGsZA49aq3dCwaDWFBmGkPj1Je-1S3Enx7nNFlINW7eSnr-rWaTocMhm1A9ADOO9Ll-UMwuwhfwXo9EbyGWahFpce55QYQgMIpi8ZKE1_xuKZN82F4P9bEL7losKGZDpvcxAn-ET9EpOiFIa6R_45O2-CSEE7fZuWZb3MEyRS8O4sHBxEFEMXxG9Wm4lx-bFvDDLlXaf91kBW0CAKEfzl-bDE2G26Ws4Bl47DATgZ5N-k-iP1xRilofPxICshQE1DoXxGFqcnZ6dOZN8SFCpahsEF3DMKdpjf-rOiMS0MP2Y4zXmN_E5dbO7bisFsZ21Tw2SgsZnD2i30zWbs07dvg8EmC4NGcSQ2PShMs54ad1RCTqlX_O_1_8WE-HOnITtRRerX5dk3jEACXXtqd06Lft3tuxKMWsAUVpX1TjAFyt9Mvzlgyk11oiOGwtU-_hNV35-XFnmZYvXOTaUqmkdhdtH93xvs2VDfVdKg5XibYCWpAwTTBPY2OG17-74saFbqf4XNI-IPBgkPfWp54vKfLlduLbNQbEZQeVzUQeFwyp9uU89Dr0lWoP7i91DULORX6viPpy4873WYbkcwOdyQwq11b-eueeibEK357NlNZd5DArCBHRTlJW-4n-C-WLaJxuTjF=w1200-h901-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68665"/>
            <a:ext cx="4912963" cy="37893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3.googleusercontent.com/YymA-eJX4gl4pN_AS3Qr758CQQXCt8znwaleAAVjriy3WSosRqIVn0hKWBeAwDo2D3Az-GWg8EDwDfmWgJ05isvR3WGc-mTYHk3ZPxz_UHALTPS_RRdEooxO_9eLWVzSzRpBcwKEppiFmPiv7j2sXMPJoVuF3gKTE3d3iiW5pGtWb64CTl5mjFOptRbRPESGiSRKY0k4PdtvJXN5MPUKT5GR6VeKT1jORJ_ZQtyoyKF7tgt1-mkC1j3zRACYcsmOQzKOyYfsum304tCfdVuVRg0LH2zZlCPgdisfJpYcOhXQa-6SZLEJn_gJXqzMuttfunbYzsV6myJGgUwuMaL2SHgj2HsCBcZBSy47newdHN87fEHB4pRDwMLEdVPjFGXQ40qWn86mKEnIOLRvlGrkClZxd6kM1HqOGlu4QBWorWTiwMMs6b_sYrC6fNzHy49399KrKLxfmsFmvK5DCoXa_zx4M9pwwKi1CMlm-K8E8EQyjrt49TCmfwjuYcRqoK_5nex6XnQqQHvQCi0DN38MRJrYOjpvjV4vdUHTNEPs9kj1gv1oShCiHtMtPv85h_-xQ0e96kzl6XoBGGq5kfBkFguFvj-TWmwsKoDzJHaaGayM5i041IQM8KEYBVYTraP5r7IYkrJB6QIizKFoPSHWi2yv88RD6vCvOzi4skjjbtopfb6Xo7sZv1FON-WU0boeFLpSr-Rx63OPDRrw0UEQw3QY3OzoI_LcNfBtDnesbXFRhX2P=w1200-h901-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963" y="3634354"/>
            <a:ext cx="7279037" cy="3223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8934772" y="-1"/>
            <a:ext cx="3257227" cy="3634354"/>
          </a:xfrm>
          <a:prstGeom prst="rect">
            <a:avLst/>
          </a:prstGeom>
        </p:spPr>
      </p:pic>
    </p:spTree>
    <p:extLst>
      <p:ext uri="{BB962C8B-B14F-4D97-AF65-F5344CB8AC3E}">
        <p14:creationId xmlns:p14="http://schemas.microsoft.com/office/powerpoint/2010/main" val="25841441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heme1" id="{D040A5F5-B7B1-45AA-BB2C-520F4962E385}" vid="{491B4B9F-528A-433C-837A-34804F6849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10899</TotalTime>
  <Words>2421</Words>
  <Application>Microsoft Office PowerPoint</Application>
  <PresentationFormat>Widescreen</PresentationFormat>
  <Paragraphs>200</Paragraphs>
  <Slides>42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Arial Narrow</vt:lpstr>
      <vt:lpstr>Arial Rounded MT Bold</vt:lpstr>
      <vt:lpstr>Calibri</vt:lpstr>
      <vt:lpstr>Century Gothic</vt:lpstr>
      <vt:lpstr>inherit</vt:lpstr>
      <vt:lpstr>Serifa BQ</vt:lpstr>
      <vt:lpstr>Wingdings</vt:lpstr>
      <vt:lpstr>Wingdings 3</vt:lpstr>
      <vt:lpstr>Theme1</vt:lpstr>
      <vt:lpstr>Elk Island Public Schools  SECONDARY FRENCH IMMERSION  Information Night  </vt:lpstr>
      <vt:lpstr>Le 5 décembre, 2019 </vt:lpstr>
      <vt:lpstr>PRESENTERS</vt:lpstr>
      <vt:lpstr>Why continue in EIPS French Immersion Secondary program?</vt:lpstr>
      <vt:lpstr>French Immersion Junior High within Elk Island Public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School French Immersion Programming in  Elk Island Public Schools</vt:lpstr>
      <vt:lpstr>I completed Junior High in French, where do I go now? </vt:lpstr>
      <vt:lpstr>French Language Arts 10, 20, 30  Etudes Sociales (Social Studies) 10, 20, 30  Sciences – Sciences 10, Biologie 20 et 30, Chimie 20 et 30  Les Maths 10, 20, 30</vt:lpstr>
      <vt:lpstr>Find your own door and your own path</vt:lpstr>
      <vt:lpstr>Student 1</vt:lpstr>
      <vt:lpstr>French Immersion Program</vt:lpstr>
      <vt:lpstr>PowerPoint Presentation</vt:lpstr>
      <vt:lpstr>Les arts </vt:lpstr>
      <vt:lpstr>Physical Education</vt:lpstr>
      <vt:lpstr>Les Sports </vt:lpstr>
      <vt:lpstr>Continue in French Immersion!</vt:lpstr>
      <vt:lpstr>French Immersion Certificate</vt:lpstr>
      <vt:lpstr>Once in French Language Arts 30 Students will have the opportunity to write the DELF exam at the B2 level.</vt:lpstr>
      <vt:lpstr>PowerPoint Presentation</vt:lpstr>
      <vt:lpstr>Students may take the DELF……….</vt:lpstr>
      <vt:lpstr>Student 2</vt:lpstr>
      <vt:lpstr>PowerPoint Presentation</vt:lpstr>
      <vt:lpstr>French Immersion, a tool to enhance your English and for post secondary and beyond</vt:lpstr>
      <vt:lpstr>PowerPoint Presentation</vt:lpstr>
      <vt:lpstr>What do we do at Elk Island Public Schools to ensure success for our French Immersion students? </vt:lpstr>
      <vt:lpstr>Awards and beyond……</vt:lpstr>
      <vt:lpstr>Student Council  and our Grade 12 students in French Immersion</vt:lpstr>
      <vt:lpstr>The Ardrossan French Immersion Program is proud of:  We offer the following courses in French.  French Language Arts, Biology, Chemistry, Social Studies, Math at all levels as well as Science 10. Great retention rate from Jr. High to Sr. High year after year Great rapport and relationship with each class/grade year after year Strong results and performance on provincial achievement tests (Grade 9) and diploma exams Grade 12) yearly Strong rate of participation from French Immersion students and success in sports, band, drama, exchanges, etc. Maintains a strong enrollment since beginning in 1989-90 Many graduates continue on to Campus Saint Jean University of Alberta (French University program) Strong local Canadian Parents for French chapter (Ardrossan) that supports our program Possibilities for exchange programs to Québec and France </vt:lpstr>
      <vt:lpstr>Campus St. Jean</vt:lpstr>
      <vt:lpstr>Final Thought</vt:lpstr>
      <vt:lpstr>Pre-enrollment process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 Nam AJS</dc:creator>
  <cp:lastModifiedBy>Melanie Pinto AJS</cp:lastModifiedBy>
  <cp:revision>54</cp:revision>
  <cp:lastPrinted>2019-11-26T23:26:56Z</cp:lastPrinted>
  <dcterms:modified xsi:type="dcterms:W3CDTF">2019-12-10T17:55:14Z</dcterms:modified>
</cp:coreProperties>
</file>