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8" r:id="rId4"/>
  </p:sldMasterIdLst>
  <p:notesMasterIdLst>
    <p:notesMasterId r:id="rId22"/>
  </p:notesMasterIdLst>
  <p:sldIdLst>
    <p:sldId id="256" r:id="rId5"/>
    <p:sldId id="257" r:id="rId6"/>
    <p:sldId id="349" r:id="rId7"/>
    <p:sldId id="378" r:id="rId8"/>
    <p:sldId id="346" r:id="rId9"/>
    <p:sldId id="382" r:id="rId10"/>
    <p:sldId id="348" r:id="rId11"/>
    <p:sldId id="383" r:id="rId12"/>
    <p:sldId id="384" r:id="rId13"/>
    <p:sldId id="385" r:id="rId14"/>
    <p:sldId id="356" r:id="rId15"/>
    <p:sldId id="357" r:id="rId16"/>
    <p:sldId id="358" r:id="rId17"/>
    <p:sldId id="359" r:id="rId18"/>
    <p:sldId id="293" r:id="rId19"/>
    <p:sldId id="368" r:id="rId20"/>
    <p:sldId id="30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FC7F1-7DB2-1B3E-CD97-EA3108C06DF6}" v="2" dt="2021-02-09T21:50:1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3" d="100"/>
          <a:sy n="113" d="100"/>
        </p:scale>
        <p:origin x="11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chwartz AJS" userId="S::paul.schwartz@eips.ca::e36d7541-a091-4913-baf8-408b08b9acd0" providerId="AD" clId="Web-{098FC7F1-7DB2-1B3E-CD97-EA3108C06DF6}"/>
    <pc:docChg chg="sldOrd">
      <pc:chgData name="Paul Schwartz AJS" userId="S::paul.schwartz@eips.ca::e36d7541-a091-4913-baf8-408b08b9acd0" providerId="AD" clId="Web-{098FC7F1-7DB2-1B3E-CD97-EA3108C06DF6}" dt="2021-02-09T21:50:14.573" v="1"/>
      <pc:docMkLst>
        <pc:docMk/>
      </pc:docMkLst>
      <pc:sldChg chg="ord">
        <pc:chgData name="Paul Schwartz AJS" userId="S::paul.schwartz@eips.ca::e36d7541-a091-4913-baf8-408b08b9acd0" providerId="AD" clId="Web-{098FC7F1-7DB2-1B3E-CD97-EA3108C06DF6}" dt="2021-02-09T21:50:14.573" v="1"/>
        <pc:sldMkLst>
          <pc:docMk/>
          <pc:sldMk cId="2813794038" sldId="3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6223E-3785-4FD5-944E-8C56C603D2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76CB38-D616-40BB-8956-D048C82F5D6F}">
      <dgm:prSet/>
      <dgm:spPr/>
      <dgm:t>
        <a:bodyPr/>
        <a:lstStyle/>
        <a:p>
          <a:r>
            <a:rPr lang="fr-CA" b="0" i="0" dirty="0" err="1"/>
            <a:t>Welcome</a:t>
          </a:r>
          <a:endParaRPr lang="fr-CA" b="0" i="0" dirty="0"/>
        </a:p>
        <a:p>
          <a:r>
            <a:rPr lang="fr-CA" b="0" i="0" dirty="0"/>
            <a:t>Bienvenue et bonsoir!</a:t>
          </a:r>
          <a:endParaRPr lang="en-US" dirty="0"/>
        </a:p>
      </dgm:t>
    </dgm:pt>
    <dgm:pt modelId="{A9459A5E-8297-4A7C-BDDA-50D4F26F09E0}" type="parTrans" cxnId="{962A3550-AEE6-4525-881F-B8192AD04577}">
      <dgm:prSet/>
      <dgm:spPr/>
      <dgm:t>
        <a:bodyPr/>
        <a:lstStyle/>
        <a:p>
          <a:endParaRPr lang="en-US"/>
        </a:p>
      </dgm:t>
    </dgm:pt>
    <dgm:pt modelId="{87C01A4B-7EF6-4351-8178-27FDAFF72982}" type="sibTrans" cxnId="{962A3550-AEE6-4525-881F-B8192AD04577}">
      <dgm:prSet/>
      <dgm:spPr/>
      <dgm:t>
        <a:bodyPr/>
        <a:lstStyle/>
        <a:p>
          <a:endParaRPr lang="en-US"/>
        </a:p>
      </dgm:t>
    </dgm:pt>
    <dgm:pt modelId="{7778B93A-E2F4-4115-869E-0707091D5498}" type="pres">
      <dgm:prSet presAssocID="{A396223E-3785-4FD5-944E-8C56C603D22C}" presName="linear" presStyleCnt="0">
        <dgm:presLayoutVars>
          <dgm:animLvl val="lvl"/>
          <dgm:resizeHandles val="exact"/>
        </dgm:presLayoutVars>
      </dgm:prSet>
      <dgm:spPr/>
    </dgm:pt>
    <dgm:pt modelId="{70F19309-6288-4162-8C21-E0A9311DD7B2}" type="pres">
      <dgm:prSet presAssocID="{A376CB38-D616-40BB-8956-D048C82F5D6F}" presName="parentText" presStyleLbl="node1" presStyleIdx="0" presStyleCnt="1">
        <dgm:presLayoutVars>
          <dgm:chMax val="0"/>
          <dgm:bulletEnabled val="1"/>
        </dgm:presLayoutVars>
      </dgm:prSet>
      <dgm:spPr/>
    </dgm:pt>
  </dgm:ptLst>
  <dgm:cxnLst>
    <dgm:cxn modelId="{DC95F82F-67AC-44BB-B9E5-A995B2CA940D}" type="presOf" srcId="{A376CB38-D616-40BB-8956-D048C82F5D6F}" destId="{70F19309-6288-4162-8C21-E0A9311DD7B2}" srcOrd="0" destOrd="0" presId="urn:microsoft.com/office/officeart/2005/8/layout/vList2"/>
    <dgm:cxn modelId="{962A3550-AEE6-4525-881F-B8192AD04577}" srcId="{A396223E-3785-4FD5-944E-8C56C603D22C}" destId="{A376CB38-D616-40BB-8956-D048C82F5D6F}" srcOrd="0" destOrd="0" parTransId="{A9459A5E-8297-4A7C-BDDA-50D4F26F09E0}" sibTransId="{87C01A4B-7EF6-4351-8178-27FDAFF72982}"/>
    <dgm:cxn modelId="{5617FEF0-623A-4206-BD86-9FF742B293C4}" type="presOf" srcId="{A396223E-3785-4FD5-944E-8C56C603D22C}" destId="{7778B93A-E2F4-4115-869E-0707091D5498}" srcOrd="0" destOrd="0" presId="urn:microsoft.com/office/officeart/2005/8/layout/vList2"/>
    <dgm:cxn modelId="{3BD353D4-D844-4E90-BAA3-CD2EEEAC1738}" type="presParOf" srcId="{7778B93A-E2F4-4115-869E-0707091D5498}" destId="{70F19309-6288-4162-8C21-E0A9311DD7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6223E-3785-4FD5-944E-8C56C603D2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76CB38-D616-40BB-8956-D048C82F5D6F}">
      <dgm:prSet/>
      <dgm:spPr/>
      <dgm:t>
        <a:bodyPr/>
        <a:lstStyle/>
        <a:p>
          <a:r>
            <a:rPr lang="en-US" dirty="0"/>
            <a:t>Ardrossan Jr. Sr. High School offers a French Immersion (FI) Program for Grades 7 through 12. A full program is offered at the junior high level and a variety of core courses at the senior high level. The junior high program includes French Language Arts, Science, Social Studies, Math and English Language Arts. Students in the FI Program can take advantage of cultural activities and exchanges, important educational aspects of the program. We offer the following courses in French. French Language Arts, Biology, Chemistry, Social Studies, Math at all levels as well as Science 10.  We have a great retention rate from Jr. High to Sr. High year after year.</a:t>
          </a:r>
        </a:p>
      </dgm:t>
    </dgm:pt>
    <dgm:pt modelId="{A9459A5E-8297-4A7C-BDDA-50D4F26F09E0}" type="parTrans" cxnId="{962A3550-AEE6-4525-881F-B8192AD04577}">
      <dgm:prSet/>
      <dgm:spPr/>
      <dgm:t>
        <a:bodyPr/>
        <a:lstStyle/>
        <a:p>
          <a:endParaRPr lang="en-US"/>
        </a:p>
      </dgm:t>
    </dgm:pt>
    <dgm:pt modelId="{87C01A4B-7EF6-4351-8178-27FDAFF72982}" type="sibTrans" cxnId="{962A3550-AEE6-4525-881F-B8192AD04577}">
      <dgm:prSet/>
      <dgm:spPr/>
      <dgm:t>
        <a:bodyPr/>
        <a:lstStyle/>
        <a:p>
          <a:endParaRPr lang="en-US"/>
        </a:p>
      </dgm:t>
    </dgm:pt>
    <dgm:pt modelId="{7778B93A-E2F4-4115-869E-0707091D5498}" type="pres">
      <dgm:prSet presAssocID="{A396223E-3785-4FD5-944E-8C56C603D22C}" presName="linear" presStyleCnt="0">
        <dgm:presLayoutVars>
          <dgm:animLvl val="lvl"/>
          <dgm:resizeHandles val="exact"/>
        </dgm:presLayoutVars>
      </dgm:prSet>
      <dgm:spPr/>
    </dgm:pt>
    <dgm:pt modelId="{70F19309-6288-4162-8C21-E0A9311DD7B2}" type="pres">
      <dgm:prSet presAssocID="{A376CB38-D616-40BB-8956-D048C82F5D6F}" presName="parentText" presStyleLbl="node1" presStyleIdx="0" presStyleCnt="1">
        <dgm:presLayoutVars>
          <dgm:chMax val="0"/>
          <dgm:bulletEnabled val="1"/>
        </dgm:presLayoutVars>
      </dgm:prSet>
      <dgm:spPr/>
    </dgm:pt>
  </dgm:ptLst>
  <dgm:cxnLst>
    <dgm:cxn modelId="{DC95F82F-67AC-44BB-B9E5-A995B2CA940D}" type="presOf" srcId="{A376CB38-D616-40BB-8956-D048C82F5D6F}" destId="{70F19309-6288-4162-8C21-E0A9311DD7B2}" srcOrd="0" destOrd="0" presId="urn:microsoft.com/office/officeart/2005/8/layout/vList2"/>
    <dgm:cxn modelId="{962A3550-AEE6-4525-881F-B8192AD04577}" srcId="{A396223E-3785-4FD5-944E-8C56C603D22C}" destId="{A376CB38-D616-40BB-8956-D048C82F5D6F}" srcOrd="0" destOrd="0" parTransId="{A9459A5E-8297-4A7C-BDDA-50D4F26F09E0}" sibTransId="{87C01A4B-7EF6-4351-8178-27FDAFF72982}"/>
    <dgm:cxn modelId="{5617FEF0-623A-4206-BD86-9FF742B293C4}" type="presOf" srcId="{A396223E-3785-4FD5-944E-8C56C603D22C}" destId="{7778B93A-E2F4-4115-869E-0707091D5498}" srcOrd="0" destOrd="0" presId="urn:microsoft.com/office/officeart/2005/8/layout/vList2"/>
    <dgm:cxn modelId="{3BD353D4-D844-4E90-BAA3-CD2EEEAC1738}" type="presParOf" srcId="{7778B93A-E2F4-4115-869E-0707091D5498}" destId="{70F19309-6288-4162-8C21-E0A9311DD7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9309-6288-4162-8C21-E0A9311DD7B2}">
      <dsp:nvSpPr>
        <dsp:cNvPr id="0" name=""/>
        <dsp:cNvSpPr/>
      </dsp:nvSpPr>
      <dsp:spPr>
        <a:xfrm>
          <a:off x="0" y="39468"/>
          <a:ext cx="8596312" cy="38025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fr-CA" sz="6500" b="0" i="0" kern="1200" dirty="0" err="1"/>
            <a:t>Welcome</a:t>
          </a:r>
          <a:endParaRPr lang="fr-CA" sz="6500" b="0" i="0" kern="1200" dirty="0"/>
        </a:p>
        <a:p>
          <a:pPr marL="0" lvl="0" indent="0" algn="l" defTabSz="2889250">
            <a:lnSpc>
              <a:spcPct val="90000"/>
            </a:lnSpc>
            <a:spcBef>
              <a:spcPct val="0"/>
            </a:spcBef>
            <a:spcAft>
              <a:spcPct val="35000"/>
            </a:spcAft>
            <a:buNone/>
          </a:pPr>
          <a:r>
            <a:rPr lang="fr-CA" sz="6500" b="0" i="0" kern="1200" dirty="0"/>
            <a:t>Bienvenue et bonsoir!</a:t>
          </a:r>
          <a:endParaRPr lang="en-US" sz="6500" kern="1200" dirty="0"/>
        </a:p>
      </dsp:txBody>
      <dsp:txXfrm>
        <a:off x="185623" y="225091"/>
        <a:ext cx="8225066" cy="343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9309-6288-4162-8C21-E0A9311DD7B2}">
      <dsp:nvSpPr>
        <dsp:cNvPr id="0" name=""/>
        <dsp:cNvSpPr/>
      </dsp:nvSpPr>
      <dsp:spPr>
        <a:xfrm>
          <a:off x="0" y="35958"/>
          <a:ext cx="8596312" cy="3809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Ardrossan Jr. Sr. High School offers a French Immersion (FI) Program for Grades 7 through 12. A full program is offered at the junior high level and a variety of core courses at the senior high level. The junior high program includes French Language Arts, Science, Social Studies, Math and English Language Arts. Students in the FI Program can take advantage of cultural activities and exchanges, important educational aspects of the program. We offer the following courses in French. French Language Arts, Biology, Chemistry, Social Studies, Math at all levels as well as Science 10.  We have a great retention rate from Jr. High to Sr. High year after year.</a:t>
          </a:r>
        </a:p>
      </dsp:txBody>
      <dsp:txXfrm>
        <a:off x="185965" y="221923"/>
        <a:ext cx="8224382" cy="34375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E2E62-9341-4C8F-A437-8F5F36C61E7F}"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6FD15-4C2A-4728-A7C7-EBDFB4486C58}" type="slidenum">
              <a:rPr lang="en-US" smtClean="0"/>
              <a:t>‹#›</a:t>
            </a:fld>
            <a:endParaRPr lang="en-US"/>
          </a:p>
        </p:txBody>
      </p:sp>
    </p:spTree>
    <p:extLst>
      <p:ext uri="{BB962C8B-B14F-4D97-AF65-F5344CB8AC3E}">
        <p14:creationId xmlns:p14="http://schemas.microsoft.com/office/powerpoint/2010/main" val="271237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Land and People Acknowledgement</a:t>
            </a:r>
          </a:p>
          <a:p>
            <a:r>
              <a:rPr lang="en-US"/>
              <a:t>We acknowledge with respect the history and culture of the peoples with whom Treaty 6 was signed and the land upon which Elk Island Public Schools reside. We also acknowledge the traditional homeland of the Métis Nation.</a:t>
            </a:r>
            <a:endParaRPr lang="en-US">
              <a:cs typeface="Calibri"/>
            </a:endParaRPr>
          </a:p>
          <a:p>
            <a:r>
              <a:rPr lang="en-US"/>
              <a:t>We recognize our responsibility as Treaty members and </a:t>
            </a:r>
            <a:r>
              <a:rPr lang="en-US" err="1"/>
              <a:t>honour</a:t>
            </a:r>
            <a:r>
              <a:rPr lang="en-US"/>
              <a:t> the heritage and gifts of the First Peoples.</a:t>
            </a:r>
            <a:endParaRPr lang="en-US">
              <a:cs typeface="Calibri"/>
            </a:endParaRPr>
          </a:p>
          <a:p>
            <a:r>
              <a:rPr lang="en-US"/>
              <a:t>We commit to moving forward in partnership with Indigenous communities in a spirit of collaboration and reconciliation</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9CD6FD15-4C2A-4728-A7C7-EBDFB4486C58}" type="slidenum">
              <a:rPr lang="en-US" smtClean="0"/>
              <a:t>2</a:t>
            </a:fld>
            <a:endParaRPr lang="en-US"/>
          </a:p>
        </p:txBody>
      </p:sp>
    </p:spTree>
    <p:extLst>
      <p:ext uri="{BB962C8B-B14F-4D97-AF65-F5344CB8AC3E}">
        <p14:creationId xmlns:p14="http://schemas.microsoft.com/office/powerpoint/2010/main" val="19486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645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5000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5767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7624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90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182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Land and People Acknowledgement</a:t>
            </a:r>
          </a:p>
          <a:p>
            <a:r>
              <a:rPr lang="en-US"/>
              <a:t>We acknowledge with respect the history and culture of the peoples with whom Treaty 6 was signed and the land upon which Elk Island Public Schools reside. We also acknowledge the traditional homeland of the Métis Nation.</a:t>
            </a:r>
            <a:endParaRPr lang="en-US">
              <a:cs typeface="Calibri"/>
            </a:endParaRPr>
          </a:p>
          <a:p>
            <a:r>
              <a:rPr lang="en-US"/>
              <a:t>We recognize our responsibility as Treaty members and </a:t>
            </a:r>
            <a:r>
              <a:rPr lang="en-US" err="1"/>
              <a:t>honour</a:t>
            </a:r>
            <a:r>
              <a:rPr lang="en-US"/>
              <a:t> the heritage and gifts of the First Peoples.</a:t>
            </a:r>
            <a:endParaRPr lang="en-US">
              <a:cs typeface="Calibri"/>
            </a:endParaRPr>
          </a:p>
          <a:p>
            <a:r>
              <a:rPr lang="en-US"/>
              <a:t>We commit to moving forward in partnership with Indigenous communities in a spirit of collaboration and reconciliation</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9CD6FD15-4C2A-4728-A7C7-EBDFB4486C58}" type="slidenum">
              <a:rPr lang="en-US" smtClean="0"/>
              <a:t>9</a:t>
            </a:fld>
            <a:endParaRPr lang="en-US"/>
          </a:p>
        </p:txBody>
      </p:sp>
    </p:spTree>
    <p:extLst>
      <p:ext uri="{BB962C8B-B14F-4D97-AF65-F5344CB8AC3E}">
        <p14:creationId xmlns:p14="http://schemas.microsoft.com/office/powerpoint/2010/main" val="41925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11015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82782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919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27065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126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54673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00579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244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75354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4938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C2F11-5C97-4FFF-9C64-535E0CA6C7CF}"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69697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C2F11-5C97-4FFF-9C64-535E0CA6C7CF}"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92539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C2F11-5C97-4FFF-9C64-535E0CA6C7CF}"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73247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C2F11-5C97-4FFF-9C64-535E0CA6C7CF}"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12593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34059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368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2C2F11-5C97-4FFF-9C64-535E0CA6C7CF}" type="datetimeFigureOut">
              <a:rPr lang="en-US" smtClean="0"/>
              <a:t>2/9/2021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4CEDE5-AA23-4B70-843E-71144CF4DC39}" type="slidenum">
              <a:rPr lang="en-US" smtClean="0"/>
              <a:t>‹#›</a:t>
            </a:fld>
            <a:endParaRPr lang="en-US"/>
          </a:p>
        </p:txBody>
      </p:sp>
      <p:pic>
        <p:nvPicPr>
          <p:cNvPr id="18" name="Picture 17">
            <a:extLst>
              <a:ext uri="{FF2B5EF4-FFF2-40B4-BE49-F238E27FC236}">
                <a16:creationId xmlns:a16="http://schemas.microsoft.com/office/drawing/2014/main" id="{4703DB0E-A5AB-4BA2-86E3-C5C95A88915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88112" y="5484057"/>
            <a:ext cx="989454" cy="996950"/>
          </a:xfrm>
          <a:prstGeom prst="rect">
            <a:avLst/>
          </a:prstGeom>
        </p:spPr>
      </p:pic>
    </p:spTree>
    <p:extLst>
      <p:ext uri="{BB962C8B-B14F-4D97-AF65-F5344CB8AC3E}">
        <p14:creationId xmlns:p14="http://schemas.microsoft.com/office/powerpoint/2010/main" val="10685218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8830" y="821483"/>
            <a:ext cx="8744770" cy="1572849"/>
          </a:xfrm>
        </p:spPr>
        <p:txBody>
          <a:bodyPr>
            <a:noAutofit/>
          </a:bodyPr>
          <a:lstStyle/>
          <a:p>
            <a:pPr algn="l">
              <a:lnSpc>
                <a:spcPct val="90000"/>
              </a:lnSpc>
              <a:spcBef>
                <a:spcPts val="200"/>
              </a:spcBef>
              <a:spcAft>
                <a:spcPts val="1200"/>
              </a:spcAft>
            </a:pPr>
            <a:r>
              <a:rPr lang="en-US" sz="3600" dirty="0"/>
              <a:t>Ardrossan Jr/Sr High School</a:t>
            </a:r>
            <a:br>
              <a:rPr lang="en-US" sz="4400" dirty="0"/>
            </a:br>
            <a:r>
              <a:rPr lang="en-US" sz="4400" b="1" dirty="0"/>
              <a:t>Open House</a:t>
            </a:r>
            <a:br>
              <a:rPr lang="en-US" sz="4400" dirty="0"/>
            </a:br>
            <a:r>
              <a:rPr lang="en-US" sz="4400" dirty="0"/>
              <a:t>2021</a:t>
            </a:r>
          </a:p>
        </p:txBody>
      </p:sp>
      <p:pic>
        <p:nvPicPr>
          <p:cNvPr id="6" name="Picture 5" descr="A picture containing text, sign, vector graphics&#10;&#10;Description automatically generated">
            <a:extLst>
              <a:ext uri="{FF2B5EF4-FFF2-40B4-BE49-F238E27FC236}">
                <a16:creationId xmlns:a16="http://schemas.microsoft.com/office/drawing/2014/main" id="{B1DD213C-F8BB-43F2-AF65-0D639D61C7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46" r="-24346"/>
          <a:stretch/>
        </p:blipFill>
        <p:spPr>
          <a:xfrm>
            <a:off x="2136526" y="2985575"/>
            <a:ext cx="7617074" cy="3340752"/>
          </a:xfrm>
          <a:prstGeom prst="rect">
            <a:avLst/>
          </a:prstGeom>
        </p:spPr>
      </p:pic>
      <p:pic>
        <p:nvPicPr>
          <p:cNvPr id="24" name="Picture 23" descr="Logo, company name&#10;&#10;Description automatically generated">
            <a:extLst>
              <a:ext uri="{FF2B5EF4-FFF2-40B4-BE49-F238E27FC236}">
                <a16:creationId xmlns:a16="http://schemas.microsoft.com/office/drawing/2014/main" id="{86BC649B-5C9C-4BB8-B83B-C48505652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176" y="5458402"/>
            <a:ext cx="1026300" cy="1039338"/>
          </a:xfrm>
          <a:prstGeom prst="rect">
            <a:avLst/>
          </a:prstGeom>
        </p:spPr>
      </p:pic>
    </p:spTree>
    <p:extLst>
      <p:ext uri="{BB962C8B-B14F-4D97-AF65-F5344CB8AC3E}">
        <p14:creationId xmlns:p14="http://schemas.microsoft.com/office/powerpoint/2010/main" val="293570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fontScale="90000"/>
          </a:bodyPr>
          <a:lstStyle/>
          <a:p>
            <a:br>
              <a:rPr lang="en-US" sz="4400" dirty="0"/>
            </a:br>
            <a:endParaRPr lang="en-US" sz="4400" dirty="0"/>
          </a:p>
        </p:txBody>
      </p:sp>
      <p:graphicFrame>
        <p:nvGraphicFramePr>
          <p:cNvPr id="5" name="Content Placeholder 2">
            <a:extLst>
              <a:ext uri="{FF2B5EF4-FFF2-40B4-BE49-F238E27FC236}">
                <a16:creationId xmlns:a16="http://schemas.microsoft.com/office/drawing/2014/main" id="{6771483B-BF0F-4F1C-BD4B-F6A10416BA65}"/>
              </a:ext>
            </a:extLst>
          </p:cNvPr>
          <p:cNvGraphicFramePr>
            <a:graphicFrameLocks noGrp="1"/>
          </p:cNvGraphicFramePr>
          <p:nvPr>
            <p:ph idx="1"/>
            <p:extLst>
              <p:ext uri="{D42A27DB-BD31-4B8C-83A1-F6EECF244321}">
                <p14:modId xmlns:p14="http://schemas.microsoft.com/office/powerpoint/2010/main" val="2585605063"/>
              </p:ext>
            </p:extLst>
          </p:nvPr>
        </p:nvGraphicFramePr>
        <p:xfrm>
          <a:off x="677690"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10;&#10;Description automatically generated">
            <a:extLst>
              <a:ext uri="{FF2B5EF4-FFF2-40B4-BE49-F238E27FC236}">
                <a16:creationId xmlns:a16="http://schemas.microsoft.com/office/drawing/2014/main" id="{ACFE067F-80B8-412E-B011-A786BF2B44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6" name="Title 1">
            <a:extLst>
              <a:ext uri="{FF2B5EF4-FFF2-40B4-BE49-F238E27FC236}">
                <a16:creationId xmlns:a16="http://schemas.microsoft.com/office/drawing/2014/main" id="{056D7D27-541A-4C8D-9A9D-1CE943ED51B1}"/>
              </a:ext>
            </a:extLst>
          </p:cNvPr>
          <p:cNvSpPr txBox="1">
            <a:spLocks/>
          </p:cNvSpPr>
          <p:nvPr/>
        </p:nvSpPr>
        <p:spPr>
          <a:xfrm>
            <a:off x="1008830" y="821483"/>
            <a:ext cx="8744770" cy="15728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Bef>
                <a:spcPts val="200"/>
              </a:spcBef>
              <a:spcAft>
                <a:spcPts val="1200"/>
              </a:spcAft>
            </a:pPr>
            <a:r>
              <a:rPr lang="en-US" dirty="0"/>
              <a:t>French Immersion</a:t>
            </a:r>
            <a:br>
              <a:rPr lang="en-US" sz="4400" dirty="0"/>
            </a:br>
            <a:endParaRPr lang="en-US" sz="4400" dirty="0"/>
          </a:p>
        </p:txBody>
      </p:sp>
    </p:spTree>
    <p:extLst>
      <p:ext uri="{BB962C8B-B14F-4D97-AF65-F5344CB8AC3E}">
        <p14:creationId xmlns:p14="http://schemas.microsoft.com/office/powerpoint/2010/main" val="157530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Some of our Programs</a:t>
            </a:r>
          </a:p>
        </p:txBody>
      </p:sp>
      <p:sp>
        <p:nvSpPr>
          <p:cNvPr id="3" name="Content Placeholder 2"/>
          <p:cNvSpPr>
            <a:spLocks noGrp="1"/>
          </p:cNvSpPr>
          <p:nvPr>
            <p:ph idx="1"/>
          </p:nvPr>
        </p:nvSpPr>
        <p:spPr>
          <a:xfrm>
            <a:off x="1085850" y="1628775"/>
            <a:ext cx="8188152" cy="4844035"/>
          </a:xfrm>
          <a:noFill/>
        </p:spPr>
        <p:txBody>
          <a:bodyPr anchor="ctr">
            <a:normAutofit/>
          </a:bodyPr>
          <a:lstStyle/>
          <a:p>
            <a:r>
              <a:rPr lang="en-US" sz="2800" dirty="0"/>
              <a:t>Languages – French Immersion/ Spanish</a:t>
            </a:r>
          </a:p>
          <a:p>
            <a:r>
              <a:rPr lang="en-US" sz="2800" dirty="0"/>
              <a:t>Wide range of CTS courses:</a:t>
            </a:r>
          </a:p>
          <a:p>
            <a:pPr lvl="1"/>
            <a:r>
              <a:rPr lang="en-US" sz="2600" dirty="0"/>
              <a:t>Communication Technology</a:t>
            </a:r>
          </a:p>
          <a:p>
            <a:pPr lvl="1"/>
            <a:r>
              <a:rPr lang="en-US" sz="2600" dirty="0"/>
              <a:t>Construction Technology</a:t>
            </a:r>
          </a:p>
          <a:p>
            <a:pPr lvl="1"/>
            <a:r>
              <a:rPr lang="en-US" sz="2600" dirty="0"/>
              <a:t>Esthetics/Fashion</a:t>
            </a:r>
          </a:p>
          <a:p>
            <a:pPr lvl="1"/>
            <a:r>
              <a:rPr lang="en-US" sz="2600" dirty="0"/>
              <a:t>Fabrication Studies</a:t>
            </a:r>
          </a:p>
          <a:p>
            <a:pPr lvl="1"/>
            <a:r>
              <a:rPr lang="en-US" sz="2600" dirty="0"/>
              <a:t>Foods and Commercial Foods</a:t>
            </a:r>
          </a:p>
          <a:p>
            <a:pPr lvl="1"/>
            <a:r>
              <a:rPr lang="en-US" sz="2600" dirty="0"/>
              <a:t>Mechanics</a:t>
            </a:r>
          </a:p>
          <a:p>
            <a:pPr lvl="1"/>
            <a:r>
              <a:rPr lang="en-US" sz="2600" dirty="0"/>
              <a:t>Environmental Education</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8314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Fine Arts</a:t>
            </a:r>
          </a:p>
        </p:txBody>
      </p:sp>
      <p:sp>
        <p:nvSpPr>
          <p:cNvPr id="3" name="Content Placeholder 2"/>
          <p:cNvSpPr>
            <a:spLocks noGrp="1"/>
          </p:cNvSpPr>
          <p:nvPr>
            <p:ph idx="1"/>
          </p:nvPr>
        </p:nvSpPr>
        <p:spPr>
          <a:xfrm>
            <a:off x="1085850" y="1628776"/>
            <a:ext cx="8188152" cy="2743200"/>
          </a:xfrm>
          <a:noFill/>
        </p:spPr>
        <p:txBody>
          <a:bodyPr anchor="ctr">
            <a:normAutofit fontScale="92500" lnSpcReduction="20000"/>
          </a:bodyPr>
          <a:lstStyle/>
          <a:p>
            <a:r>
              <a:rPr lang="en-US" sz="2800" dirty="0"/>
              <a:t>Arts</a:t>
            </a:r>
          </a:p>
          <a:p>
            <a:r>
              <a:rPr lang="en-US" sz="2800" dirty="0"/>
              <a:t>Commercial Arts</a:t>
            </a:r>
          </a:p>
          <a:p>
            <a:r>
              <a:rPr lang="en-US" sz="2800" dirty="0"/>
              <a:t>Band</a:t>
            </a:r>
          </a:p>
          <a:p>
            <a:r>
              <a:rPr lang="en-US" sz="2800" dirty="0"/>
              <a:t>Drama</a:t>
            </a:r>
          </a:p>
          <a:p>
            <a:r>
              <a:rPr lang="en-US" sz="2800" dirty="0"/>
              <a:t>Performing Arts</a:t>
            </a:r>
          </a:p>
          <a:p>
            <a:r>
              <a:rPr lang="en-US" sz="2800" dirty="0" err="1"/>
              <a:t>A.d.c.</a:t>
            </a:r>
            <a:r>
              <a:rPr lang="en-US" sz="2800" dirty="0"/>
              <a:t> – Ardrossan Drama Company</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85893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Physical Education</a:t>
            </a:r>
          </a:p>
        </p:txBody>
      </p:sp>
      <p:sp>
        <p:nvSpPr>
          <p:cNvPr id="3" name="Content Placeholder 2"/>
          <p:cNvSpPr>
            <a:spLocks noGrp="1"/>
          </p:cNvSpPr>
          <p:nvPr>
            <p:ph idx="1"/>
          </p:nvPr>
        </p:nvSpPr>
        <p:spPr>
          <a:xfrm>
            <a:off x="1085850" y="1628776"/>
            <a:ext cx="8188152" cy="2743200"/>
          </a:xfrm>
          <a:noFill/>
        </p:spPr>
        <p:txBody>
          <a:bodyPr anchor="ctr">
            <a:normAutofit/>
          </a:bodyPr>
          <a:lstStyle/>
          <a:p>
            <a:endParaRPr lang="en-US" sz="2800" dirty="0"/>
          </a:p>
          <a:p>
            <a:r>
              <a:rPr lang="en-US" sz="2800" dirty="0"/>
              <a:t>Personal Fitness</a:t>
            </a:r>
          </a:p>
          <a:p>
            <a:r>
              <a:rPr lang="en-US" sz="2800" dirty="0"/>
              <a:t>Sports Performance</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34286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Sports Teams</a:t>
            </a:r>
          </a:p>
        </p:txBody>
      </p:sp>
      <p:sp>
        <p:nvSpPr>
          <p:cNvPr id="3" name="Content Placeholder 2"/>
          <p:cNvSpPr>
            <a:spLocks noGrp="1"/>
          </p:cNvSpPr>
          <p:nvPr>
            <p:ph idx="1"/>
          </p:nvPr>
        </p:nvSpPr>
        <p:spPr>
          <a:xfrm>
            <a:off x="1085850" y="1762126"/>
            <a:ext cx="3981450" cy="2762249"/>
          </a:xfrm>
          <a:noFill/>
        </p:spPr>
        <p:txBody>
          <a:bodyPr anchor="t">
            <a:normAutofit/>
          </a:bodyPr>
          <a:lstStyle/>
          <a:p>
            <a:r>
              <a:rPr lang="en-US" sz="2800" dirty="0"/>
              <a:t>X-Country</a:t>
            </a:r>
          </a:p>
          <a:p>
            <a:r>
              <a:rPr lang="en-US" sz="2800" dirty="0"/>
              <a:t>Volleyball</a:t>
            </a:r>
          </a:p>
          <a:p>
            <a:r>
              <a:rPr lang="en-US" sz="2800" dirty="0"/>
              <a:t>Basketball</a:t>
            </a:r>
          </a:p>
          <a:p>
            <a:r>
              <a:rPr lang="en-US" sz="2800" dirty="0"/>
              <a:t>Badminton</a:t>
            </a:r>
          </a:p>
          <a:p>
            <a:r>
              <a:rPr lang="en-US" sz="2800" dirty="0"/>
              <a:t>Track and Field</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2">
            <a:extLst>
              <a:ext uri="{FF2B5EF4-FFF2-40B4-BE49-F238E27FC236}">
                <a16:creationId xmlns:a16="http://schemas.microsoft.com/office/drawing/2014/main" id="{08CA99D2-FE91-483F-87BE-EB1B77C79E29}"/>
              </a:ext>
            </a:extLst>
          </p:cNvPr>
          <p:cNvSpPr txBox="1">
            <a:spLocks/>
          </p:cNvSpPr>
          <p:nvPr/>
        </p:nvSpPr>
        <p:spPr>
          <a:xfrm>
            <a:off x="5334000" y="1762126"/>
            <a:ext cx="4581525" cy="3124199"/>
          </a:xfrm>
          <a:prstGeom prst="rect">
            <a:avLst/>
          </a:prstGeom>
          <a:no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Archery</a:t>
            </a:r>
          </a:p>
          <a:p>
            <a:r>
              <a:rPr lang="en-US" sz="2800" dirty="0"/>
              <a:t>Cheer (Jr. and Sr. High)</a:t>
            </a:r>
          </a:p>
          <a:p>
            <a:r>
              <a:rPr lang="en-US" sz="2800" dirty="0"/>
              <a:t>Soccer (High School)</a:t>
            </a:r>
          </a:p>
          <a:p>
            <a:r>
              <a:rPr lang="en-US" sz="2800" dirty="0"/>
              <a:t>Football (High School)</a:t>
            </a:r>
            <a:endParaRPr lang="en-US" sz="2600" dirty="0"/>
          </a:p>
          <a:p>
            <a:pPr marL="0" indent="0">
              <a:buFont typeface="Wingdings 3" charset="2"/>
              <a:buNone/>
            </a:pPr>
            <a:endParaRPr lang="en-US" sz="2800" dirty="0"/>
          </a:p>
        </p:txBody>
      </p:sp>
    </p:spTree>
    <p:extLst>
      <p:ext uri="{BB962C8B-B14F-4D97-AF65-F5344CB8AC3E}">
        <p14:creationId xmlns:p14="http://schemas.microsoft.com/office/powerpoint/2010/main" val="399911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dirty="0"/>
              <a:t>Student Council</a:t>
            </a:r>
          </a:p>
        </p:txBody>
      </p:sp>
      <p:sp>
        <p:nvSpPr>
          <p:cNvPr id="3" name="Content Placeholder 2"/>
          <p:cNvSpPr>
            <a:spLocks noGrp="1"/>
          </p:cNvSpPr>
          <p:nvPr>
            <p:ph idx="1"/>
          </p:nvPr>
        </p:nvSpPr>
        <p:spPr>
          <a:xfrm>
            <a:off x="7161451" y="2260675"/>
            <a:ext cx="2750193" cy="3779429"/>
          </a:xfrm>
        </p:spPr>
        <p:txBody>
          <a:bodyPr vert="horz" lIns="91440" tIns="45720" rIns="91440" bIns="45720" rtlCol="0">
            <a:normAutofit/>
          </a:bodyPr>
          <a:lstStyle/>
          <a:p>
            <a:r>
              <a:rPr lang="en-US" sz="2400" dirty="0"/>
              <a:t>Leadership</a:t>
            </a:r>
          </a:p>
          <a:p>
            <a:r>
              <a:rPr lang="en-US" sz="2400" dirty="0"/>
              <a:t>Volunteerism</a:t>
            </a:r>
          </a:p>
          <a:p>
            <a:r>
              <a:rPr lang="en-US" sz="2400" dirty="0"/>
              <a:t>Community</a:t>
            </a:r>
          </a:p>
          <a:p>
            <a:endParaRPr lang="en-US" dirty="0"/>
          </a:p>
        </p:txBody>
      </p:sp>
      <p:pic>
        <p:nvPicPr>
          <p:cNvPr id="4" name="Picture 4" descr="A group of people posing for a photo&#10;&#10;Description generated with very high confidence">
            <a:extLst>
              <a:ext uri="{FF2B5EF4-FFF2-40B4-BE49-F238E27FC236}">
                <a16:creationId xmlns:a16="http://schemas.microsoft.com/office/drawing/2014/main" id="{53E4DB0C-977D-4E75-A057-579462B6DABF}"/>
              </a:ext>
            </a:extLst>
          </p:cNvPr>
          <p:cNvPicPr>
            <a:picLocks noChangeAspect="1"/>
          </p:cNvPicPr>
          <p:nvPr/>
        </p:nvPicPr>
        <p:blipFill rotWithShape="1">
          <a:blip r:embed="rId2"/>
          <a:srcRect l="12390" t="18542" r="6000"/>
          <a:stretch/>
        </p:blipFill>
        <p:spPr>
          <a:xfrm>
            <a:off x="775574" y="2260675"/>
            <a:ext cx="6160264" cy="3678084"/>
          </a:xfrm>
          <a:prstGeom prst="rect">
            <a:avLst/>
          </a:prstGeom>
        </p:spPr>
      </p:pic>
      <p:pic>
        <p:nvPicPr>
          <p:cNvPr id="5" name="Picture 4" descr="Logo&#10;&#10;Description automatically generated">
            <a:extLst>
              <a:ext uri="{FF2B5EF4-FFF2-40B4-BE49-F238E27FC236}">
                <a16:creationId xmlns:a16="http://schemas.microsoft.com/office/drawing/2014/main" id="{F740D986-6CD5-44CA-85A1-11473AD49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8754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215010"/>
          </a:xfrm>
        </p:spPr>
        <p:txBody>
          <a:bodyPr anchor="ctr">
            <a:noAutofit/>
          </a:bodyPr>
          <a:lstStyle/>
          <a:p>
            <a:r>
              <a:rPr lang="en-US" sz="4000" dirty="0"/>
              <a:t>Pre-enrollment Process</a:t>
            </a:r>
          </a:p>
        </p:txBody>
      </p:sp>
      <p:sp>
        <p:nvSpPr>
          <p:cNvPr id="3" name="Content Placeholder 2"/>
          <p:cNvSpPr>
            <a:spLocks noGrp="1"/>
          </p:cNvSpPr>
          <p:nvPr>
            <p:ph idx="1"/>
          </p:nvPr>
        </p:nvSpPr>
        <p:spPr>
          <a:xfrm>
            <a:off x="1085851" y="1628775"/>
            <a:ext cx="8534400" cy="5091685"/>
          </a:xfrm>
          <a:noFill/>
        </p:spPr>
        <p:txBody>
          <a:bodyPr anchor="t">
            <a:normAutofit/>
          </a:bodyPr>
          <a:lstStyle/>
          <a:p>
            <a:r>
              <a:rPr lang="en-US" sz="2800" dirty="0"/>
              <a:t>February 1 to 28, 2021</a:t>
            </a:r>
          </a:p>
          <a:p>
            <a:r>
              <a:rPr lang="en-US" sz="2800" dirty="0"/>
              <a:t>Online through Parent Portal</a:t>
            </a:r>
          </a:p>
          <a:p>
            <a:r>
              <a:rPr lang="en-US" sz="2800" dirty="0"/>
              <a:t>Once registered, our counsellors will visit each school to assist with the registration process.</a:t>
            </a:r>
          </a:p>
          <a:p>
            <a:r>
              <a:rPr lang="en-US" sz="2800" dirty="0"/>
              <a:t>Grade 7 Orientation will take place in May 2021</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82719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2A62E05-70F9-43A4-9F82-3B4643DF3544}"/>
              </a:ext>
            </a:extLst>
          </p:cNvPr>
          <p:cNvSpPr/>
          <p:nvPr/>
        </p:nvSpPr>
        <p:spPr>
          <a:xfrm>
            <a:off x="3859490" y="1300655"/>
            <a:ext cx="764628" cy="42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6947" y="301005"/>
            <a:ext cx="7595451" cy="1283430"/>
          </a:xfrm>
        </p:spPr>
        <p:txBody>
          <a:bodyPr anchor="ctr">
            <a:normAutofit/>
          </a:bodyPr>
          <a:lstStyle/>
          <a:p>
            <a:r>
              <a:rPr lang="en-US" sz="4000" dirty="0"/>
              <a:t>Administration</a:t>
            </a:r>
          </a:p>
        </p:txBody>
      </p:sp>
      <p:sp>
        <p:nvSpPr>
          <p:cNvPr id="3" name="Content Placeholder 2"/>
          <p:cNvSpPr>
            <a:spLocks noGrp="1"/>
          </p:cNvSpPr>
          <p:nvPr>
            <p:ph idx="1"/>
          </p:nvPr>
        </p:nvSpPr>
        <p:spPr>
          <a:xfrm>
            <a:off x="1036947" y="1584435"/>
            <a:ext cx="8521830" cy="3718473"/>
          </a:xfrm>
          <a:noFill/>
        </p:spPr>
        <p:txBody>
          <a:bodyPr anchor="ctr">
            <a:normAutofit/>
          </a:bodyPr>
          <a:lstStyle/>
          <a:p>
            <a:r>
              <a:rPr lang="en-US" sz="2800" dirty="0"/>
              <a:t>Ms. MJ Nam, Principal, Ardrossan Jr. Sr. High School</a:t>
            </a:r>
          </a:p>
          <a:p>
            <a:r>
              <a:rPr lang="en-US" sz="2800" dirty="0"/>
              <a:t>Mr. Paul Schwartz, Assistant Principal (Grades 7,9,11)</a:t>
            </a:r>
          </a:p>
          <a:p>
            <a:r>
              <a:rPr lang="en-US" sz="2800" dirty="0"/>
              <a:t>Mr. Lonnie Hicks, Assistant Principal (Grades 8,10,12)</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199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fontScale="90000"/>
          </a:bodyPr>
          <a:lstStyle/>
          <a:p>
            <a:br>
              <a:rPr lang="en-US" sz="4400" dirty="0"/>
            </a:br>
            <a:endParaRPr lang="en-US" sz="4400" dirty="0"/>
          </a:p>
        </p:txBody>
      </p:sp>
      <p:graphicFrame>
        <p:nvGraphicFramePr>
          <p:cNvPr id="5" name="Content Placeholder 2">
            <a:extLst>
              <a:ext uri="{FF2B5EF4-FFF2-40B4-BE49-F238E27FC236}">
                <a16:creationId xmlns:a16="http://schemas.microsoft.com/office/drawing/2014/main" id="{6771483B-BF0F-4F1C-BD4B-F6A10416BA65}"/>
              </a:ext>
            </a:extLst>
          </p:cNvPr>
          <p:cNvGraphicFramePr>
            <a:graphicFrameLocks noGrp="1"/>
          </p:cNvGraphicFramePr>
          <p:nvPr>
            <p:ph idx="1"/>
            <p:extLst>
              <p:ext uri="{D42A27DB-BD31-4B8C-83A1-F6EECF244321}">
                <p14:modId xmlns:p14="http://schemas.microsoft.com/office/powerpoint/2010/main" val="749379182"/>
              </p:ext>
            </p:extLst>
          </p:nvPr>
        </p:nvGraphicFramePr>
        <p:xfrm>
          <a:off x="677690"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10;&#10;Description automatically generated">
            <a:extLst>
              <a:ext uri="{FF2B5EF4-FFF2-40B4-BE49-F238E27FC236}">
                <a16:creationId xmlns:a16="http://schemas.microsoft.com/office/drawing/2014/main" id="{ACFE067F-80B8-412E-B011-A786BF2B44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7" name="Title 1">
            <a:extLst>
              <a:ext uri="{FF2B5EF4-FFF2-40B4-BE49-F238E27FC236}">
                <a16:creationId xmlns:a16="http://schemas.microsoft.com/office/drawing/2014/main" id="{B4BD6B5D-0F1E-4DC2-ADAC-FC84686F0FFA}"/>
              </a:ext>
            </a:extLst>
          </p:cNvPr>
          <p:cNvSpPr txBox="1">
            <a:spLocks/>
          </p:cNvSpPr>
          <p:nvPr/>
        </p:nvSpPr>
        <p:spPr>
          <a:xfrm>
            <a:off x="963674" y="357551"/>
            <a:ext cx="8744770" cy="157284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Bef>
                <a:spcPts val="200"/>
              </a:spcBef>
              <a:spcAft>
                <a:spcPts val="1200"/>
              </a:spcAft>
            </a:pPr>
            <a:r>
              <a:rPr lang="en-US" dirty="0"/>
              <a:t>Ardrossan Jr/Sr High School</a:t>
            </a:r>
            <a:br>
              <a:rPr lang="en-US" sz="4400" dirty="0"/>
            </a:br>
            <a:endParaRPr lang="en-US" sz="4400" dirty="0"/>
          </a:p>
        </p:txBody>
      </p:sp>
    </p:spTree>
    <p:extLst>
      <p:ext uri="{BB962C8B-B14F-4D97-AF65-F5344CB8AC3E}">
        <p14:creationId xmlns:p14="http://schemas.microsoft.com/office/powerpoint/2010/main" val="43410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29" name="Rectangle 11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1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7" name="Straight Connector 11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1" name="Rectangle 12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5457C7-0DF1-4E7C-AF8A-87EFF1F94EA1}"/>
              </a:ext>
            </a:extLst>
          </p:cNvPr>
          <p:cNvPicPr>
            <a:picLocks noChangeAspect="1"/>
          </p:cNvPicPr>
          <p:nvPr/>
        </p:nvPicPr>
        <p:blipFill rotWithShape="1">
          <a:blip r:embed="rId3">
            <a:extLst>
              <a:ext uri="{28A0092B-C50C-407E-A947-70E740481C1C}">
                <a14:useLocalDpi xmlns:a14="http://schemas.microsoft.com/office/drawing/2010/main" val="0"/>
              </a:ext>
            </a:extLst>
          </a:blip>
          <a:srcRect l="-246" t="19056" r="245" b="22482"/>
          <a:stretch/>
        </p:blipFill>
        <p:spPr>
          <a:xfrm>
            <a:off x="1478844" y="571500"/>
            <a:ext cx="9189156" cy="5715000"/>
          </a:xfrm>
          <a:prstGeom prst="rect">
            <a:avLst/>
          </a:prstGeom>
        </p:spPr>
      </p:pic>
    </p:spTree>
    <p:extLst>
      <p:ext uri="{BB962C8B-B14F-4D97-AF65-F5344CB8AC3E}">
        <p14:creationId xmlns:p14="http://schemas.microsoft.com/office/powerpoint/2010/main" val="221450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5" name="Picture 14" descr="A child reading a book&#10;&#10;Description automatically generated with low confidence">
            <a:extLst>
              <a:ext uri="{FF2B5EF4-FFF2-40B4-BE49-F238E27FC236}">
                <a16:creationId xmlns:a16="http://schemas.microsoft.com/office/drawing/2014/main" id="{0D5DD15D-A34C-46C5-A2D9-6A5A9055B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817"/>
          <a:stretch/>
        </p:blipFill>
        <p:spPr>
          <a:xfrm>
            <a:off x="6333941" y="4160849"/>
            <a:ext cx="2049150" cy="2228760"/>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E89FA462-0B01-424C-B582-2F4C6009FA74}"/>
              </a:ext>
            </a:extLst>
          </p:cNvPr>
          <p:cNvPicPr>
            <a:picLocks noChangeAspect="1"/>
          </p:cNvPicPr>
          <p:nvPr/>
        </p:nvPicPr>
        <p:blipFill rotWithShape="1">
          <a:blip r:embed="rId4">
            <a:extLst>
              <a:ext uri="{28A0092B-C50C-407E-A947-70E740481C1C}">
                <a14:useLocalDpi xmlns:a14="http://schemas.microsoft.com/office/drawing/2010/main" val="0"/>
              </a:ext>
            </a:extLst>
          </a:blip>
          <a:srcRect l="-268" t="-1734" r="268" b="1734"/>
          <a:stretch/>
        </p:blipFill>
        <p:spPr>
          <a:xfrm>
            <a:off x="269144" y="671528"/>
            <a:ext cx="5811310" cy="5718081"/>
          </a:xfrm>
          <a:prstGeom prst="rect">
            <a:avLst/>
          </a:prstGeom>
        </p:spPr>
      </p:pic>
      <p:pic>
        <p:nvPicPr>
          <p:cNvPr id="10" name="Picture 9">
            <a:extLst>
              <a:ext uri="{FF2B5EF4-FFF2-40B4-BE49-F238E27FC236}">
                <a16:creationId xmlns:a16="http://schemas.microsoft.com/office/drawing/2014/main" id="{3A81EEE5-885E-4945-98D9-013215A54AD4}"/>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526" r="15712" b="7263"/>
          <a:stretch/>
        </p:blipFill>
        <p:spPr>
          <a:xfrm rot="5400000">
            <a:off x="8456538" y="4248268"/>
            <a:ext cx="2228761" cy="2053923"/>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F3F2C821-AB0A-4BFC-BA37-C0211C6657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371" b="8025"/>
          <a:stretch/>
        </p:blipFill>
        <p:spPr>
          <a:xfrm>
            <a:off x="6349598" y="892367"/>
            <a:ext cx="4268712" cy="3088758"/>
          </a:xfrm>
          <a:prstGeom prst="rect">
            <a:avLst/>
          </a:prstGeom>
        </p:spPr>
      </p:pic>
      <p:pic>
        <p:nvPicPr>
          <p:cNvPr id="17" name="Picture 16" descr="A picture containing person, ground, indoor, young&#10;&#10;Description automatically generated">
            <a:extLst>
              <a:ext uri="{FF2B5EF4-FFF2-40B4-BE49-F238E27FC236}">
                <a16:creationId xmlns:a16="http://schemas.microsoft.com/office/drawing/2014/main" id="{C18C9405-887B-4D63-96DF-A9237101A9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442" r="15602"/>
          <a:stretch/>
        </p:blipFill>
        <p:spPr>
          <a:xfrm>
            <a:off x="8543958" y="4160849"/>
            <a:ext cx="2049150" cy="2228760"/>
          </a:xfrm>
          <a:prstGeom prst="rect">
            <a:avLst/>
          </a:prstGeom>
        </p:spPr>
      </p:pic>
    </p:spTree>
    <p:extLst>
      <p:ext uri="{BB962C8B-B14F-4D97-AF65-F5344CB8AC3E}">
        <p14:creationId xmlns:p14="http://schemas.microsoft.com/office/powerpoint/2010/main" val="63773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A group of people posing for a photo by a body of water&#10;&#10;Description automatically generated with medium confidence">
            <a:extLst>
              <a:ext uri="{FF2B5EF4-FFF2-40B4-BE49-F238E27FC236}">
                <a16:creationId xmlns:a16="http://schemas.microsoft.com/office/drawing/2014/main" id="{5D923A9A-FD68-41A0-9502-D9583B7201F4}"/>
              </a:ext>
            </a:extLst>
          </p:cNvPr>
          <p:cNvPicPr>
            <a:picLocks noChangeAspect="1"/>
          </p:cNvPicPr>
          <p:nvPr/>
        </p:nvPicPr>
        <p:blipFill rotWithShape="1">
          <a:blip r:embed="rId3">
            <a:extLst>
              <a:ext uri="{28A0092B-C50C-407E-A947-70E740481C1C}">
                <a14:useLocalDpi xmlns:a14="http://schemas.microsoft.com/office/drawing/2010/main" val="0"/>
              </a:ext>
            </a:extLst>
          </a:blip>
          <a:srcRect r="27716"/>
          <a:stretch/>
        </p:blipFill>
        <p:spPr>
          <a:xfrm>
            <a:off x="4972611" y="900946"/>
            <a:ext cx="5291062" cy="5487708"/>
          </a:xfrm>
          <a:prstGeom prst="rect">
            <a:avLst/>
          </a:prstGeom>
        </p:spPr>
      </p:pic>
      <p:pic>
        <p:nvPicPr>
          <p:cNvPr id="3" name="Picture 2">
            <a:extLst>
              <a:ext uri="{FF2B5EF4-FFF2-40B4-BE49-F238E27FC236}">
                <a16:creationId xmlns:a16="http://schemas.microsoft.com/office/drawing/2014/main" id="{BAA7DC6F-1EC7-480E-B9E9-33F500088E90}"/>
              </a:ext>
            </a:extLst>
          </p:cNvPr>
          <p:cNvPicPr>
            <a:picLocks noChangeAspect="1"/>
          </p:cNvPicPr>
          <p:nvPr/>
        </p:nvPicPr>
        <p:blipFill rotWithShape="1">
          <a:blip r:embed="rId4">
            <a:extLst>
              <a:ext uri="{28A0092B-C50C-407E-A947-70E740481C1C}">
                <a14:useLocalDpi xmlns:a14="http://schemas.microsoft.com/office/drawing/2010/main" val="0"/>
              </a:ext>
            </a:extLst>
          </a:blip>
          <a:srcRect l="2586" t="18209" r="21007"/>
          <a:stretch/>
        </p:blipFill>
        <p:spPr>
          <a:xfrm>
            <a:off x="471945" y="4072046"/>
            <a:ext cx="2016720" cy="2316608"/>
          </a:xfrm>
          <a:prstGeom prst="rect">
            <a:avLst/>
          </a:prstGeom>
        </p:spPr>
      </p:pic>
      <p:pic>
        <p:nvPicPr>
          <p:cNvPr id="5" name="Picture 4">
            <a:extLst>
              <a:ext uri="{FF2B5EF4-FFF2-40B4-BE49-F238E27FC236}">
                <a16:creationId xmlns:a16="http://schemas.microsoft.com/office/drawing/2014/main" id="{9FFF96E0-81C8-457A-A3C2-2220E408FC3D}"/>
              </a:ext>
            </a:extLst>
          </p:cNvPr>
          <p:cNvPicPr>
            <a:picLocks noChangeAspect="1"/>
          </p:cNvPicPr>
          <p:nvPr/>
        </p:nvPicPr>
        <p:blipFill rotWithShape="1">
          <a:blip r:embed="rId5">
            <a:extLst>
              <a:ext uri="{28A0092B-C50C-407E-A947-70E740481C1C}">
                <a14:useLocalDpi xmlns:a14="http://schemas.microsoft.com/office/drawing/2010/main" val="0"/>
              </a:ext>
            </a:extLst>
          </a:blip>
          <a:srcRect l="9766" r="1899" b="7866"/>
          <a:stretch/>
        </p:blipFill>
        <p:spPr>
          <a:xfrm>
            <a:off x="471944" y="555217"/>
            <a:ext cx="4268712" cy="3339221"/>
          </a:xfrm>
          <a:prstGeom prst="rect">
            <a:avLst/>
          </a:prstGeom>
        </p:spPr>
      </p:pic>
      <p:pic>
        <p:nvPicPr>
          <p:cNvPr id="10" name="Picture 9">
            <a:extLst>
              <a:ext uri="{FF2B5EF4-FFF2-40B4-BE49-F238E27FC236}">
                <a16:creationId xmlns:a16="http://schemas.microsoft.com/office/drawing/2014/main" id="{3A81EEE5-885E-4945-98D9-013215A54A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42" r="12718"/>
          <a:stretch/>
        </p:blipFill>
        <p:spPr>
          <a:xfrm rot="5400000">
            <a:off x="2572334" y="4220333"/>
            <a:ext cx="2316608" cy="2020034"/>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76371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1" name="Picture 10" descr="A group of people posing for a photo&#10;&#10;Description automatically generated with medium confidence">
            <a:extLst>
              <a:ext uri="{FF2B5EF4-FFF2-40B4-BE49-F238E27FC236}">
                <a16:creationId xmlns:a16="http://schemas.microsoft.com/office/drawing/2014/main" id="{A818D5AD-7FAA-435E-8BCB-E2E18CB68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9" t="6756" r="2116" b="29189"/>
          <a:stretch/>
        </p:blipFill>
        <p:spPr>
          <a:xfrm>
            <a:off x="293351" y="1014224"/>
            <a:ext cx="5802649" cy="5375385"/>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17" name="Picture 16" descr="A picture containing person, ground, indoor, young&#10;&#10;Description automatically generated">
            <a:extLst>
              <a:ext uri="{FF2B5EF4-FFF2-40B4-BE49-F238E27FC236}">
                <a16:creationId xmlns:a16="http://schemas.microsoft.com/office/drawing/2014/main" id="{C18C9405-887B-4D63-96DF-A9237101A9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442" r="15602"/>
          <a:stretch/>
        </p:blipFill>
        <p:spPr>
          <a:xfrm>
            <a:off x="6333941" y="4160849"/>
            <a:ext cx="2049150" cy="2228760"/>
          </a:xfrm>
          <a:prstGeom prst="rect">
            <a:avLst/>
          </a:prstGeom>
        </p:spPr>
      </p:pic>
      <p:pic>
        <p:nvPicPr>
          <p:cNvPr id="12" name="Picture 11">
            <a:extLst>
              <a:ext uri="{FF2B5EF4-FFF2-40B4-BE49-F238E27FC236}">
                <a16:creationId xmlns:a16="http://schemas.microsoft.com/office/drawing/2014/main" id="{0C9268DE-1614-4E38-8CE0-A6139F5EF79F}"/>
              </a:ext>
            </a:extLst>
          </p:cNvPr>
          <p:cNvPicPr>
            <a:picLocks noChangeAspect="1"/>
          </p:cNvPicPr>
          <p:nvPr/>
        </p:nvPicPr>
        <p:blipFill rotWithShape="1">
          <a:blip r:embed="rId6">
            <a:extLst>
              <a:ext uri="{28A0092B-C50C-407E-A947-70E740481C1C}">
                <a14:useLocalDpi xmlns:a14="http://schemas.microsoft.com/office/drawing/2010/main" val="0"/>
              </a:ext>
            </a:extLst>
          </a:blip>
          <a:srcRect l="7550" t="19600" r="8051" b="12556"/>
          <a:stretch/>
        </p:blipFill>
        <p:spPr>
          <a:xfrm>
            <a:off x="6333941" y="901330"/>
            <a:ext cx="4243510" cy="3088758"/>
          </a:xfrm>
          <a:prstGeom prst="rect">
            <a:avLst/>
          </a:prstGeom>
        </p:spPr>
      </p:pic>
      <p:pic>
        <p:nvPicPr>
          <p:cNvPr id="13" name="Picture 12">
            <a:extLst>
              <a:ext uri="{FF2B5EF4-FFF2-40B4-BE49-F238E27FC236}">
                <a16:creationId xmlns:a16="http://schemas.microsoft.com/office/drawing/2014/main" id="{8CF0F8B8-27CB-4E3B-B4E7-A19ACE21AC31}"/>
              </a:ext>
            </a:extLst>
          </p:cNvPr>
          <p:cNvPicPr>
            <a:picLocks noChangeAspect="1"/>
          </p:cNvPicPr>
          <p:nvPr/>
        </p:nvPicPr>
        <p:blipFill rotWithShape="1">
          <a:blip r:embed="rId7">
            <a:extLst>
              <a:ext uri="{28A0092B-C50C-407E-A947-70E740481C1C}">
                <a14:useLocalDpi xmlns:a14="http://schemas.microsoft.com/office/drawing/2010/main" val="0"/>
              </a:ext>
            </a:extLst>
          </a:blip>
          <a:srcRect t="13551" r="1505" b="128"/>
          <a:stretch/>
        </p:blipFill>
        <p:spPr>
          <a:xfrm>
            <a:off x="8528301" y="4160848"/>
            <a:ext cx="2049150" cy="2228761"/>
          </a:xfrm>
          <a:prstGeom prst="rect">
            <a:avLst/>
          </a:prstGeom>
        </p:spPr>
      </p:pic>
      <p:pic>
        <p:nvPicPr>
          <p:cNvPr id="4" name="Picture 3">
            <a:extLst>
              <a:ext uri="{FF2B5EF4-FFF2-40B4-BE49-F238E27FC236}">
                <a16:creationId xmlns:a16="http://schemas.microsoft.com/office/drawing/2014/main" id="{05FE2FEA-AE80-4DA1-8113-8BC04DBD49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232" t="14269" r="22302"/>
          <a:stretch/>
        </p:blipFill>
        <p:spPr>
          <a:xfrm>
            <a:off x="6333941" y="4160848"/>
            <a:ext cx="2049150" cy="2215685"/>
          </a:xfrm>
          <a:prstGeom prst="rect">
            <a:avLst/>
          </a:prstGeom>
        </p:spPr>
      </p:pic>
    </p:spTree>
    <p:extLst>
      <p:ext uri="{BB962C8B-B14F-4D97-AF65-F5344CB8AC3E}">
        <p14:creationId xmlns:p14="http://schemas.microsoft.com/office/powerpoint/2010/main" val="65242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5" name="Picture 4">
            <a:extLst>
              <a:ext uri="{FF2B5EF4-FFF2-40B4-BE49-F238E27FC236}">
                <a16:creationId xmlns:a16="http://schemas.microsoft.com/office/drawing/2014/main" id="{9FFF96E0-81C8-457A-A3C2-2220E408FC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81" t="4738" r="22404" b="7252"/>
          <a:stretch/>
        </p:blipFill>
        <p:spPr>
          <a:xfrm>
            <a:off x="572849" y="3284956"/>
            <a:ext cx="4268712" cy="3103697"/>
          </a:xfrm>
          <a:prstGeom prst="rect">
            <a:avLst/>
          </a:prstGeom>
        </p:spPr>
      </p:pic>
      <p:pic>
        <p:nvPicPr>
          <p:cNvPr id="12" name="Picture 11">
            <a:extLst>
              <a:ext uri="{FF2B5EF4-FFF2-40B4-BE49-F238E27FC236}">
                <a16:creationId xmlns:a16="http://schemas.microsoft.com/office/drawing/2014/main" id="{DFADA8F6-C7F2-4A29-8B74-CB4ADCE1BF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861" t="2450" r="12121" b="7859"/>
          <a:stretch/>
        </p:blipFill>
        <p:spPr>
          <a:xfrm rot="5400000">
            <a:off x="483636" y="989080"/>
            <a:ext cx="2226786" cy="2048359"/>
          </a:xfrm>
          <a:prstGeom prst="rect">
            <a:avLst/>
          </a:prstGeom>
        </p:spPr>
      </p:pic>
      <p:pic>
        <p:nvPicPr>
          <p:cNvPr id="10" name="Picture 9">
            <a:extLst>
              <a:ext uri="{FF2B5EF4-FFF2-40B4-BE49-F238E27FC236}">
                <a16:creationId xmlns:a16="http://schemas.microsoft.com/office/drawing/2014/main" id="{3A81EEE5-885E-4945-98D9-013215A54AD4}"/>
              </a:ext>
            </a:extLst>
          </p:cNvPr>
          <p:cNvPicPr>
            <a:picLocks noChangeAspect="1"/>
          </p:cNvPicPr>
          <p:nvPr/>
        </p:nvPicPr>
        <p:blipFill>
          <a:blip r:embed="rId5" cstate="print">
            <a:extLst>
              <a:ext uri="{28A0092B-C50C-407E-A947-70E740481C1C}">
                <a14:useLocalDpi xmlns:a14="http://schemas.microsoft.com/office/drawing/2010/main" val="0"/>
              </a:ext>
            </a:extLst>
          </a:blip>
          <a:srcRect l="19298" r="19298"/>
          <a:stretch/>
        </p:blipFill>
        <p:spPr>
          <a:xfrm rot="16200000">
            <a:off x="2706739" y="987285"/>
            <a:ext cx="2228761" cy="2053923"/>
          </a:xfrm>
          <a:prstGeom prst="rect">
            <a:avLst/>
          </a:prstGeom>
        </p:spPr>
      </p:pic>
      <p:pic>
        <p:nvPicPr>
          <p:cNvPr id="8" name="Picture 7">
            <a:extLst>
              <a:ext uri="{FF2B5EF4-FFF2-40B4-BE49-F238E27FC236}">
                <a16:creationId xmlns:a16="http://schemas.microsoft.com/office/drawing/2014/main" id="{3E5457C7-0DF1-4E7C-AF8A-87EFF1F94E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22" t="-17" r="19324" b="17"/>
          <a:stretch/>
        </p:blipFill>
        <p:spPr>
          <a:xfrm>
            <a:off x="5021030" y="467370"/>
            <a:ext cx="5745588" cy="5921283"/>
          </a:xfrm>
          <a:prstGeom prst="rect">
            <a:avLst/>
          </a:prstGeom>
        </p:spPr>
      </p:pic>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80318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4" name="Rectangle 13">
            <a:extLst>
              <a:ext uri="{FF2B5EF4-FFF2-40B4-BE49-F238E27FC236}">
                <a16:creationId xmlns:a16="http://schemas.microsoft.com/office/drawing/2014/main" id="{A3A28F0F-BF15-4B7F-9B6D-0981F0135BEB}"/>
              </a:ext>
            </a:extLst>
          </p:cNvPr>
          <p:cNvSpPr/>
          <p:nvPr/>
        </p:nvSpPr>
        <p:spPr>
          <a:xfrm>
            <a:off x="0" y="211625"/>
            <a:ext cx="6239435" cy="8647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School Life</a:t>
            </a:r>
          </a:p>
        </p:txBody>
      </p:sp>
      <p:pic>
        <p:nvPicPr>
          <p:cNvPr id="9" name="Picture 8" descr="Logo&#10;&#10;Description automatically generated">
            <a:extLst>
              <a:ext uri="{FF2B5EF4-FFF2-40B4-BE49-F238E27FC236}">
                <a16:creationId xmlns:a16="http://schemas.microsoft.com/office/drawing/2014/main" id="{5156E187-EA8E-4779-931A-9E28229EBD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1026" name="Picture 2">
            <a:extLst>
              <a:ext uri="{FF2B5EF4-FFF2-40B4-BE49-F238E27FC236}">
                <a16:creationId xmlns:a16="http://schemas.microsoft.com/office/drawing/2014/main" id="{C09AF076-6A51-4098-8052-800F08360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866" y="1143000"/>
            <a:ext cx="75914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7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814168"/>
            <a:ext cx="8188152" cy="1014985"/>
          </a:xfrm>
        </p:spPr>
        <p:txBody>
          <a:bodyPr anchor="ctr">
            <a:noAutofit/>
          </a:bodyPr>
          <a:lstStyle/>
          <a:p>
            <a:r>
              <a:rPr lang="en-US" sz="4000" dirty="0"/>
              <a:t>Academics</a:t>
            </a:r>
            <a:br>
              <a:rPr lang="en-US" sz="4000" dirty="0"/>
            </a:br>
            <a:br>
              <a:rPr lang="en-US" sz="4000" dirty="0"/>
            </a:br>
            <a:endParaRPr lang="en-US" sz="4000" dirty="0"/>
          </a:p>
        </p:txBody>
      </p:sp>
      <p:sp>
        <p:nvSpPr>
          <p:cNvPr id="3" name="Content Placeholder 2"/>
          <p:cNvSpPr>
            <a:spLocks noGrp="1"/>
          </p:cNvSpPr>
          <p:nvPr>
            <p:ph idx="1"/>
          </p:nvPr>
        </p:nvSpPr>
        <p:spPr>
          <a:xfrm>
            <a:off x="1085850" y="1628775"/>
            <a:ext cx="8188152" cy="4844035"/>
          </a:xfrm>
          <a:noFill/>
        </p:spPr>
        <p:txBody>
          <a:bodyPr anchor="ctr">
            <a:normAutofit fontScale="25000" lnSpcReduction="20000"/>
          </a:bodyPr>
          <a:lstStyle/>
          <a:p>
            <a:endParaRPr lang="en-US" sz="2800" dirty="0"/>
          </a:p>
          <a:p>
            <a:endParaRPr lang="en-US" sz="8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8000" kern="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80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Our school offers a wide range of academic and hands-on programs to meet diverse students’ needs:</a:t>
            </a:r>
            <a:endParaRPr lang="en-US" sz="8000" dirty="0"/>
          </a:p>
          <a:p>
            <a:endParaRPr lang="en-US" sz="2800" dirty="0"/>
          </a:p>
          <a:p>
            <a:r>
              <a:rPr lang="en-US" sz="7200" dirty="0">
                <a:solidFill>
                  <a:schemeClr val="tx1"/>
                </a:solidFill>
                <a:latin typeface="+mj-lt"/>
              </a:rPr>
              <a:t>French Immersion</a:t>
            </a:r>
          </a:p>
          <a:p>
            <a:r>
              <a:rPr lang="en-US" sz="7200" dirty="0">
                <a:solidFill>
                  <a:schemeClr val="tx1"/>
                </a:solidFill>
                <a:latin typeface="+mj-lt"/>
              </a:rPr>
              <a:t>Modern Languages (French and Spanish)</a:t>
            </a: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Knowledge and Employability Courses</a:t>
            </a: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Career &amp; Technology Studies :Communication Technology/ Construction/Foods/Fashion/Esthetics/Mechanics/Fabrication (Welding)</a:t>
            </a: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Environmental Education</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Personal Fitness </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Learning Commons (Library)</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Three Computer Labs</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Registered Apprenticeship Program</a:t>
            </a: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Wellness Centre</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Two Large Gymnasiums</a:t>
            </a:r>
            <a:endParaRPr lang="en-US" sz="7200" kern="1400" dirty="0">
              <a:solidFill>
                <a:srgbClr val="000000"/>
              </a:solidFill>
              <a:effectLst/>
              <a:latin typeface="+mj-lt"/>
              <a:ea typeface="Times New Roman" panose="02020603050405020304" pitchFamily="18" charset="0"/>
            </a:endParaRPr>
          </a:p>
          <a:p>
            <a:r>
              <a:rPr lang="en-US" sz="7200" kern="1400" dirty="0">
                <a:solidFill>
                  <a:srgbClr val="000000"/>
                </a:solidFill>
                <a:effectLst/>
                <a:latin typeface="+mj-lt"/>
                <a:ea typeface="Times New Roman" panose="02020603050405020304" pitchFamily="18" charset="0"/>
                <a:cs typeface="Times New Roman" panose="02020603050405020304" pitchFamily="18" charset="0"/>
              </a:rPr>
              <a:t>275 Seat Theatre</a:t>
            </a:r>
            <a:endParaRPr lang="en-US" sz="7200" kern="1400" dirty="0">
              <a:solidFill>
                <a:srgbClr val="000000"/>
              </a:solidFill>
              <a:effectLst/>
              <a:latin typeface="+mj-lt"/>
              <a:ea typeface="Times New Roman" panose="02020603050405020304" pitchFamily="18" charset="0"/>
            </a:endParaRPr>
          </a:p>
          <a:p>
            <a:endParaRPr lang="en-US" sz="1800" kern="1400" dirty="0">
              <a:solidFill>
                <a:srgbClr val="000000"/>
              </a:solidFill>
              <a:effectLst/>
              <a:latin typeface="Times New Roman" panose="02020603050405020304" pitchFamily="18" charset="0"/>
              <a:ea typeface="Times New Roman" panose="02020603050405020304" pitchFamily="18" charset="0"/>
            </a:endParaRPr>
          </a:p>
          <a:p>
            <a:endParaRPr lang="en-US" sz="2800" kern="1400" dirty="0">
              <a:solidFill>
                <a:srgbClr val="000000"/>
              </a:solidFill>
              <a:effectLst/>
              <a:latin typeface="+mj-lt"/>
              <a:ea typeface="Times New Roman" panose="02020603050405020304" pitchFamily="18" charset="0"/>
              <a:cs typeface="Times New Roman" panose="02020603050405020304" pitchFamily="18" charset="0"/>
            </a:endParaRPr>
          </a:p>
          <a:p>
            <a:pPr marL="0" indent="0">
              <a:buNone/>
            </a:pPr>
            <a:endParaRPr lang="en-US" sz="18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kern="1400" dirty="0">
              <a:solidFill>
                <a:srgbClr val="000000"/>
              </a:solidFill>
              <a:effectLst/>
              <a:latin typeface="+mj-lt"/>
              <a:ea typeface="Times New Roman" panose="02020603050405020304" pitchFamily="18" charset="0"/>
            </a:endParaRPr>
          </a:p>
          <a:p>
            <a:endParaRPr lang="en-US" sz="28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813794038"/>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80FDB7C50124CAD44554AB949386A" ma:contentTypeVersion="12" ma:contentTypeDescription="Create a new document." ma:contentTypeScope="" ma:versionID="00404ae25fe9c5c2443a14ec0916db5d">
  <xsd:schema xmlns:xsd="http://www.w3.org/2001/XMLSchema" xmlns:xs="http://www.w3.org/2001/XMLSchema" xmlns:p="http://schemas.microsoft.com/office/2006/metadata/properties" xmlns:ns2="0ee0ecc7-6b04-4c83-99b6-714b39cc9292" xmlns:ns3="c76521b0-421c-40ab-9447-e1cf5e4b410c" targetNamespace="http://schemas.microsoft.com/office/2006/metadata/properties" ma:root="true" ma:fieldsID="7f1cc985fa5f3a8d38f666c69b9f360b" ns2:_="" ns3:_="">
    <xsd:import namespace="0ee0ecc7-6b04-4c83-99b6-714b39cc9292"/>
    <xsd:import namespace="c76521b0-421c-40ab-9447-e1cf5e4b4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0ecc7-6b04-4c83-99b6-714b39cc9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521b0-421c-40ab-9447-e1cf5e4b41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76521b0-421c-40ab-9447-e1cf5e4b410c">
      <UserInfo>
        <DisplayName>MJ Nam AJS</DisplayName>
        <AccountId>99</AccountId>
        <AccountType/>
      </UserInfo>
    </SharedWithUsers>
  </documentManagement>
</p:properties>
</file>

<file path=customXml/itemProps1.xml><?xml version="1.0" encoding="utf-8"?>
<ds:datastoreItem xmlns:ds="http://schemas.openxmlformats.org/officeDocument/2006/customXml" ds:itemID="{807676F5-CC98-48FC-9CE2-C8ACD9423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e0ecc7-6b04-4c83-99b6-714b39cc9292"/>
    <ds:schemaRef ds:uri="c76521b0-421c-40ab-9447-e1cf5e4b4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D758A-88B8-41D0-8135-ABD65198C7D7}">
  <ds:schemaRefs>
    <ds:schemaRef ds:uri="http://schemas.microsoft.com/sharepoint/v3/contenttype/forms"/>
  </ds:schemaRefs>
</ds:datastoreItem>
</file>

<file path=customXml/itemProps3.xml><?xml version="1.0" encoding="utf-8"?>
<ds:datastoreItem xmlns:ds="http://schemas.openxmlformats.org/officeDocument/2006/customXml" ds:itemID="{A89CD2CB-55E2-4264-B8B1-81F9A342B659}">
  <ds:schemaRefs>
    <ds:schemaRef ds:uri="0ee0ecc7-6b04-4c83-99b6-714b39cc929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6521b0-421c-40ab-9447-e1cf5e4b410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1729</TotalTime>
  <Words>571</Words>
  <Application>Microsoft Office PowerPoint</Application>
  <PresentationFormat>Widescreen</PresentationFormat>
  <Paragraphs>89</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Ardrossan Jr/Sr High School Open House 2021</vt:lpstr>
      <vt:lpstr> </vt:lpstr>
      <vt:lpstr>PowerPoint Presentation</vt:lpstr>
      <vt:lpstr>PowerPoint Presentation</vt:lpstr>
      <vt:lpstr>PowerPoint Presentation</vt:lpstr>
      <vt:lpstr>PowerPoint Presentation</vt:lpstr>
      <vt:lpstr>PowerPoint Presentation</vt:lpstr>
      <vt:lpstr>PowerPoint Presentation</vt:lpstr>
      <vt:lpstr>Academics  </vt:lpstr>
      <vt:lpstr> </vt:lpstr>
      <vt:lpstr>Some of our Programs</vt:lpstr>
      <vt:lpstr>Fine Arts</vt:lpstr>
      <vt:lpstr>Physical Education</vt:lpstr>
      <vt:lpstr>Sports Teams</vt:lpstr>
      <vt:lpstr>Student Council</vt:lpstr>
      <vt:lpstr>Pre-enrollment Process</vt:lpstr>
      <vt:lpstr>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Elk Island Public Schools  SECONDARY FRENCH IMMERSION  Information Night</dc:title>
  <dc:creator>Michelle Hothem-Bumbry AJS</dc:creator>
  <cp:lastModifiedBy>Michelle Hothem-Bumbry AJS</cp:lastModifiedBy>
  <cp:revision>20</cp:revision>
  <dcterms:created xsi:type="dcterms:W3CDTF">2021-01-07T21:43:44Z</dcterms:created>
  <dcterms:modified xsi:type="dcterms:W3CDTF">2021-02-09T21:50:16Z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0x01010057180FDB7C50124CAD44554AB949386A</vt:lpwstr>
  </property>
</Properties>
</file>