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sldIdLst>
    <p:sldId id="256" r:id="rId5"/>
    <p:sldId id="257" r:id="rId6"/>
    <p:sldId id="258" r:id="rId7"/>
    <p:sldId id="259" r:id="rId8"/>
    <p:sldId id="260" r:id="rId9"/>
    <p:sldId id="261" r:id="rId10"/>
    <p:sldId id="262" r:id="rId11"/>
    <p:sldId id="263" r:id="rId12"/>
    <p:sldId id="264" r:id="rId13"/>
    <p:sldId id="265" r:id="rId14"/>
    <p:sldId id="268" r:id="rId15"/>
    <p:sldId id="269" r:id="rId16"/>
    <p:sldId id="270" r:id="rId17"/>
    <p:sldId id="271" r:id="rId18"/>
    <p:sldId id="26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13388A-6F67-4630-ABE4-7A2446B60FA0}" v="2" dt="2021-05-05T20:04:51.902"/>
    <p1510:client id="{9B391916-BC00-4D46-BFAF-E14A05E5F122}" v="8" dt="2021-05-05T18:13:01.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p:scale>
          <a:sx n="69" d="100"/>
          <a:sy n="69" d="100"/>
        </p:scale>
        <p:origin x="72" y="1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Thursday, May 6, 2021</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938890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Thursday, May 6, 2021</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932950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Thursday, May 6, 2021</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488813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Thursday, May 6, 2021</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801135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Thursday, May 6, 2021</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476744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Thursday, May 6, 2021</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312481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Thursday, May 6, 2021</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55080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Thursday, May 6, 2021</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855241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Thursday, May 6, 2021</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894000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Thursday, May 6, 2021</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476274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Thursday, May 6, 2021</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723732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fld id="{246CB39B-5F4C-4A7E-9BE3-AAFD45576D16}" type="datetime2">
              <a:rPr lang="en-US" smtClean="0"/>
              <a:t>Thursday, May 6, 2021</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9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339890454"/>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nadine.Stefiuk@eips.ca"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alis.alberta.ca/tools-and-resources/content/products/money-101-budgeting-basics-for-further-education/"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mailto:lonnie.hicks@eips.ca"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D578D8-A049-4CAC-9E7A-420E2ED55332}"/>
              </a:ext>
            </a:extLst>
          </p:cNvPr>
          <p:cNvSpPr>
            <a:spLocks noGrp="1"/>
          </p:cNvSpPr>
          <p:nvPr>
            <p:ph type="ctrTitle"/>
          </p:nvPr>
        </p:nvSpPr>
        <p:spPr>
          <a:xfrm>
            <a:off x="550864" y="1007165"/>
            <a:ext cx="3565524" cy="2429284"/>
          </a:xfrm>
        </p:spPr>
        <p:txBody>
          <a:bodyPr anchor="b">
            <a:normAutofit/>
          </a:bodyPr>
          <a:lstStyle/>
          <a:p>
            <a:r>
              <a:rPr lang="en-US" sz="4800" dirty="0"/>
              <a:t>Ardrossan Junior/Senior High School</a:t>
            </a:r>
          </a:p>
        </p:txBody>
      </p:sp>
      <p:sp>
        <p:nvSpPr>
          <p:cNvPr id="3" name="Subtitle 2">
            <a:extLst>
              <a:ext uri="{FF2B5EF4-FFF2-40B4-BE49-F238E27FC236}">
                <a16:creationId xmlns:a16="http://schemas.microsoft.com/office/drawing/2014/main" id="{94D94F5C-6CE1-4915-918F-49A3FAC9130B}"/>
              </a:ext>
            </a:extLst>
          </p:cNvPr>
          <p:cNvSpPr>
            <a:spLocks noGrp="1"/>
          </p:cNvSpPr>
          <p:nvPr>
            <p:ph type="subTitle" idx="1"/>
          </p:nvPr>
        </p:nvSpPr>
        <p:spPr>
          <a:xfrm>
            <a:off x="550863" y="3975400"/>
            <a:ext cx="3565525" cy="1731656"/>
          </a:xfrm>
        </p:spPr>
        <p:txBody>
          <a:bodyPr>
            <a:normAutofit/>
          </a:bodyPr>
          <a:lstStyle/>
          <a:p>
            <a:r>
              <a:rPr lang="en-US" sz="4400" b="1" dirty="0">
                <a:solidFill>
                  <a:schemeClr val="tx1">
                    <a:alpha val="60000"/>
                  </a:schemeClr>
                </a:solidFill>
              </a:rPr>
              <a:t>Convocation 2021</a:t>
            </a:r>
          </a:p>
        </p:txBody>
      </p:sp>
      <p:sp>
        <p:nvSpPr>
          <p:cNvPr id="11" name="Oval 10">
            <a:extLst>
              <a:ext uri="{FF2B5EF4-FFF2-40B4-BE49-F238E27FC236}">
                <a16:creationId xmlns:a16="http://schemas.microsoft.com/office/drawing/2014/main" id="{7AEC842D-C905-4DEA-B1C3-CA51995C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863" y="549274"/>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845873E-9C86-4496-87B7-3A6141D7DE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69384" y="4508500"/>
            <a:ext cx="1468514" cy="1521012"/>
            <a:chOff x="5236793" y="2432482"/>
            <a:chExt cx="1468514" cy="1521012"/>
          </a:xfrm>
        </p:grpSpPr>
        <p:sp>
          <p:nvSpPr>
            <p:cNvPr id="16" name="Freeform 5">
              <a:extLst>
                <a:ext uri="{FF2B5EF4-FFF2-40B4-BE49-F238E27FC236}">
                  <a16:creationId xmlns:a16="http://schemas.microsoft.com/office/drawing/2014/main" id="{67B3FE92-6018-4D9B-9B3E-264810BCB4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463135" y="2432482"/>
              <a:ext cx="1242172" cy="729202"/>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Freeform 6">
              <a:extLst>
                <a:ext uri="{FF2B5EF4-FFF2-40B4-BE49-F238E27FC236}">
                  <a16:creationId xmlns:a16="http://schemas.microsoft.com/office/drawing/2014/main" id="{6ADEA1A7-349B-4EC9-9458-EBB1E9BFDA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36793" y="2566400"/>
              <a:ext cx="611884" cy="1076550"/>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reeform 8">
              <a:extLst>
                <a:ext uri="{FF2B5EF4-FFF2-40B4-BE49-F238E27FC236}">
                  <a16:creationId xmlns:a16="http://schemas.microsoft.com/office/drawing/2014/main" id="{83BB3CBA-4085-4566-9B1D-656DA46E3B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765469" y="2876944"/>
              <a:ext cx="630288" cy="1076550"/>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40000"/>
                    <a:lumOff val="60000"/>
                    <a:alpha val="60000"/>
                  </a:schemeClr>
                </a:gs>
              </a:gsLst>
              <a:lin ang="18000000" scaled="0"/>
              <a:tileRect/>
            </a:gradFill>
            <a:ln>
              <a:noFill/>
            </a:ln>
            <a:effectLst>
              <a:innerShdw blurRad="508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4" name="Picture 3">
            <a:extLst>
              <a:ext uri="{FF2B5EF4-FFF2-40B4-BE49-F238E27FC236}">
                <a16:creationId xmlns:a16="http://schemas.microsoft.com/office/drawing/2014/main" id="{DE454C72-EA2D-42EB-90B6-53A89186F4B2}"/>
              </a:ext>
            </a:extLst>
          </p:cNvPr>
          <p:cNvPicPr>
            <a:picLocks noChangeAspect="1"/>
          </p:cNvPicPr>
          <p:nvPr/>
        </p:nvPicPr>
        <p:blipFill rotWithShape="1">
          <a:blip r:embed="rId2"/>
          <a:srcRect l="10178" r="-1" b="-1"/>
          <a:stretch/>
        </p:blipFill>
        <p:spPr>
          <a:xfrm>
            <a:off x="4743451" y="549275"/>
            <a:ext cx="6897687" cy="5759451"/>
          </a:xfrm>
          <a:custGeom>
            <a:avLst/>
            <a:gdLst/>
            <a:ahLst/>
            <a:cxnLst/>
            <a:rect l="l" t="t" r="r" b="b"/>
            <a:pathLst>
              <a:path w="6897687" h="5759451">
                <a:moveTo>
                  <a:pt x="0" y="0"/>
                </a:moveTo>
                <a:lnTo>
                  <a:pt x="6897687" y="0"/>
                </a:lnTo>
                <a:lnTo>
                  <a:pt x="6897687" y="5759451"/>
                </a:lnTo>
                <a:lnTo>
                  <a:pt x="0" y="5759451"/>
                </a:lnTo>
                <a:close/>
              </a:path>
            </a:pathLst>
          </a:custGeom>
        </p:spPr>
      </p:pic>
    </p:spTree>
    <p:extLst>
      <p:ext uri="{BB962C8B-B14F-4D97-AF65-F5344CB8AC3E}">
        <p14:creationId xmlns:p14="http://schemas.microsoft.com/office/powerpoint/2010/main" val="361909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A4DEF-1782-48A6-9D43-74C4F7C2E4C2}"/>
              </a:ext>
            </a:extLst>
          </p:cNvPr>
          <p:cNvSpPr>
            <a:spLocks noGrp="1"/>
          </p:cNvSpPr>
          <p:nvPr>
            <p:ph type="title"/>
          </p:nvPr>
        </p:nvSpPr>
        <p:spPr/>
        <p:txBody>
          <a:bodyPr/>
          <a:lstStyle/>
          <a:p>
            <a:r>
              <a:rPr lang="en-US" dirty="0"/>
              <a:t>AJS 2021 Grad News</a:t>
            </a:r>
          </a:p>
        </p:txBody>
      </p:sp>
      <p:sp>
        <p:nvSpPr>
          <p:cNvPr id="3" name="Content Placeholder 2">
            <a:extLst>
              <a:ext uri="{FF2B5EF4-FFF2-40B4-BE49-F238E27FC236}">
                <a16:creationId xmlns:a16="http://schemas.microsoft.com/office/drawing/2014/main" id="{4E57CB16-40EF-4F97-867E-E780B522CCC1}"/>
              </a:ext>
            </a:extLst>
          </p:cNvPr>
          <p:cNvSpPr>
            <a:spLocks noGrp="1"/>
          </p:cNvSpPr>
          <p:nvPr>
            <p:ph idx="1"/>
          </p:nvPr>
        </p:nvSpPr>
        <p:spPr>
          <a:xfrm>
            <a:off x="550863" y="1473201"/>
            <a:ext cx="11251670" cy="4619624"/>
          </a:xfrm>
        </p:spPr>
        <p:txBody>
          <a:bodyPr>
            <a:noAutofit/>
          </a:bodyPr>
          <a:lstStyle/>
          <a:p>
            <a:r>
              <a:rPr lang="en-US" sz="2600" b="1" dirty="0"/>
              <a:t>Keep watching the AJS Grad Instagram account.  Ms. Stefiuk is looking for volunteers to pick the week and school activities for Grad week.  Email Ms. Stefiuk (</a:t>
            </a:r>
            <a:r>
              <a:rPr lang="en-US" sz="2600" b="1" dirty="0">
                <a:hlinkClick r:id="rId2"/>
              </a:rPr>
              <a:t>nadine.Stefiuk@eips.ca</a:t>
            </a:r>
            <a:r>
              <a:rPr lang="en-US" sz="2600" b="1" dirty="0"/>
              <a:t> by </a:t>
            </a:r>
            <a:r>
              <a:rPr lang="en-US" sz="2600" b="1"/>
              <a:t>11:30 AM on </a:t>
            </a:r>
            <a:r>
              <a:rPr lang="en-US" sz="2600" b="1" dirty="0"/>
              <a:t>May 6, 2021 if you are interested.</a:t>
            </a:r>
          </a:p>
          <a:p>
            <a:r>
              <a:rPr lang="en-US" sz="2600" b="1" dirty="0"/>
              <a:t>A staff committee will be selecting a parent to present a tribute speech to the AJS 2021 Grads, and a student to present a tribute speech to the AJS 2021 Grad parents.  Those selected will be notified in the first week of June.</a:t>
            </a:r>
          </a:p>
          <a:p>
            <a:r>
              <a:rPr lang="en-US" sz="2600" b="1" dirty="0"/>
              <a:t>The 2021 AJS Valedictorian (highest academic average) will be selected using Rutherford Scholarship criteria, based on marks as of June 2, 2021.</a:t>
            </a:r>
          </a:p>
          <a:p>
            <a:endParaRPr lang="en-US" sz="2600" dirty="0"/>
          </a:p>
        </p:txBody>
      </p:sp>
    </p:spTree>
    <p:extLst>
      <p:ext uri="{BB962C8B-B14F-4D97-AF65-F5344CB8AC3E}">
        <p14:creationId xmlns:p14="http://schemas.microsoft.com/office/powerpoint/2010/main" val="1190599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87E8-26E3-4927-BB2B-43EEF8B155F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2354255-98CD-4625-9658-2D28A6E55A9D}"/>
              </a:ext>
            </a:extLst>
          </p:cNvPr>
          <p:cNvPicPr>
            <a:picLocks noGrp="1" noChangeAspect="1"/>
          </p:cNvPicPr>
          <p:nvPr>
            <p:ph idx="1"/>
          </p:nvPr>
        </p:nvPicPr>
        <p:blipFill>
          <a:blip r:embed="rId2"/>
          <a:stretch>
            <a:fillRect/>
          </a:stretch>
        </p:blipFill>
        <p:spPr>
          <a:xfrm>
            <a:off x="0" y="0"/>
            <a:ext cx="12192000" cy="6798615"/>
          </a:xfrm>
          <a:prstGeom prst="rect">
            <a:avLst/>
          </a:prstGeom>
        </p:spPr>
      </p:pic>
    </p:spTree>
    <p:extLst>
      <p:ext uri="{BB962C8B-B14F-4D97-AF65-F5344CB8AC3E}">
        <p14:creationId xmlns:p14="http://schemas.microsoft.com/office/powerpoint/2010/main" val="3052022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365934-F83B-43D3-984B-A7EF58A96171}"/>
              </a:ext>
            </a:extLst>
          </p:cNvPr>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2754425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234613-2B58-46F1-B34B-F55894EE24C7}"/>
              </a:ext>
            </a:extLst>
          </p:cNvPr>
          <p:cNvPicPr>
            <a:picLocks noChangeAspect="1"/>
          </p:cNvPicPr>
          <p:nvPr/>
        </p:nvPicPr>
        <p:blipFill>
          <a:blip r:embed="rId2"/>
          <a:stretch>
            <a:fillRect/>
          </a:stretch>
        </p:blipFill>
        <p:spPr>
          <a:xfrm>
            <a:off x="77025" y="0"/>
            <a:ext cx="12114975" cy="6683690"/>
          </a:xfrm>
          <a:prstGeom prst="rect">
            <a:avLst/>
          </a:prstGeom>
        </p:spPr>
      </p:pic>
    </p:spTree>
    <p:extLst>
      <p:ext uri="{BB962C8B-B14F-4D97-AF65-F5344CB8AC3E}">
        <p14:creationId xmlns:p14="http://schemas.microsoft.com/office/powerpoint/2010/main" val="4208384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506DB6-4ECF-44A4-A4F2-222C0E89EF42}"/>
              </a:ext>
            </a:extLst>
          </p:cNvPr>
          <p:cNvSpPr>
            <a:spLocks noGrp="1"/>
          </p:cNvSpPr>
          <p:nvPr>
            <p:ph type="title"/>
          </p:nvPr>
        </p:nvSpPr>
        <p:spPr>
          <a:xfrm>
            <a:off x="838200" y="365125"/>
            <a:ext cx="10515600" cy="1325563"/>
          </a:xfrm>
        </p:spPr>
        <p:txBody>
          <a:bodyPr>
            <a:normAutofit fontScale="90000"/>
          </a:bodyPr>
          <a:lstStyle/>
          <a:p>
            <a:r>
              <a:rPr lang="en-US" dirty="0"/>
              <a:t>Download a copy of the Student Aid Worksheet and Funding Guide and Money 101 resources</a:t>
            </a:r>
          </a:p>
        </p:txBody>
      </p:sp>
      <p:pic>
        <p:nvPicPr>
          <p:cNvPr id="5" name="Picture 2">
            <a:extLst>
              <a:ext uri="{FF2B5EF4-FFF2-40B4-BE49-F238E27FC236}">
                <a16:creationId xmlns:a16="http://schemas.microsoft.com/office/drawing/2014/main" id="{5F821376-C1FC-48C0-B6BC-FBB78B20CA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36207" y="1825625"/>
            <a:ext cx="2719586"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86E5383-AE62-48D3-9EE4-731784247691}"/>
              </a:ext>
            </a:extLst>
          </p:cNvPr>
          <p:cNvSpPr txBox="1"/>
          <p:nvPr/>
        </p:nvSpPr>
        <p:spPr>
          <a:xfrm>
            <a:off x="838200" y="3182112"/>
            <a:ext cx="2904744" cy="1754326"/>
          </a:xfrm>
          <a:prstGeom prst="rect">
            <a:avLst/>
          </a:prstGeom>
          <a:noFill/>
        </p:spPr>
        <p:txBody>
          <a:bodyPr wrap="square" rtlCol="0">
            <a:spAutoFit/>
          </a:bodyPr>
          <a:lstStyle/>
          <a:p>
            <a:r>
              <a:rPr lang="en-US" dirty="0"/>
              <a:t>Download your own copy at: </a:t>
            </a:r>
            <a:r>
              <a:rPr lang="en-US" dirty="0">
                <a:hlinkClick r:id="rId3"/>
              </a:rPr>
              <a:t>https://alis.alberta.ca/tools-and-resources/content/products/money-101-budgeting-basics-for-further-education/</a:t>
            </a:r>
            <a:r>
              <a:rPr lang="en-US" dirty="0"/>
              <a:t>  </a:t>
            </a:r>
          </a:p>
        </p:txBody>
      </p:sp>
      <p:sp>
        <p:nvSpPr>
          <p:cNvPr id="7" name="TextBox 6">
            <a:extLst>
              <a:ext uri="{FF2B5EF4-FFF2-40B4-BE49-F238E27FC236}">
                <a16:creationId xmlns:a16="http://schemas.microsoft.com/office/drawing/2014/main" id="{9228CF19-B588-462B-A4D8-B48AED61A919}"/>
              </a:ext>
            </a:extLst>
          </p:cNvPr>
          <p:cNvSpPr txBox="1"/>
          <p:nvPr/>
        </p:nvSpPr>
        <p:spPr>
          <a:xfrm>
            <a:off x="7729728" y="2905113"/>
            <a:ext cx="3624072" cy="2308324"/>
          </a:xfrm>
          <a:prstGeom prst="rect">
            <a:avLst/>
          </a:prstGeom>
          <a:noFill/>
        </p:spPr>
        <p:txBody>
          <a:bodyPr wrap="square" rtlCol="0">
            <a:spAutoFit/>
          </a:bodyPr>
          <a:lstStyle/>
          <a:p>
            <a:r>
              <a:rPr lang="en-US" b="1" dirty="0"/>
              <a:t>Money 101: </a:t>
            </a:r>
            <a:r>
              <a:rPr lang="en-US" dirty="0"/>
              <a:t>Budgeting Basics for Further Education is written for high school students and those already engaged in </a:t>
            </a:r>
            <a:r>
              <a:rPr lang="en-US" dirty="0" err="1"/>
              <a:t>post-secondary</a:t>
            </a:r>
            <a:r>
              <a:rPr lang="en-US" dirty="0"/>
              <a:t> studies. It provides information and tips about basic money management and how to finance </a:t>
            </a:r>
            <a:r>
              <a:rPr lang="en-US" dirty="0" err="1"/>
              <a:t>post-secondary</a:t>
            </a:r>
            <a:r>
              <a:rPr lang="en-US" dirty="0"/>
              <a:t> education. </a:t>
            </a:r>
          </a:p>
        </p:txBody>
      </p:sp>
    </p:spTree>
    <p:extLst>
      <p:ext uri="{BB962C8B-B14F-4D97-AF65-F5344CB8AC3E}">
        <p14:creationId xmlns:p14="http://schemas.microsoft.com/office/powerpoint/2010/main" val="4259294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B3424-BC5A-4884-9E11-1B88C9AFFFF0}"/>
              </a:ext>
            </a:extLst>
          </p:cNvPr>
          <p:cNvSpPr>
            <a:spLocks noGrp="1"/>
          </p:cNvSpPr>
          <p:nvPr>
            <p:ph type="title"/>
          </p:nvPr>
        </p:nvSpPr>
        <p:spPr>
          <a:xfrm>
            <a:off x="550862" y="2395004"/>
            <a:ext cx="11091600" cy="1332000"/>
          </a:xfrm>
        </p:spPr>
        <p:txBody>
          <a:bodyPr>
            <a:noAutofit/>
          </a:bodyPr>
          <a:lstStyle/>
          <a:p>
            <a:r>
              <a:rPr lang="en-US" sz="9600" dirty="0"/>
              <a:t>Questions?</a:t>
            </a:r>
          </a:p>
        </p:txBody>
      </p:sp>
    </p:spTree>
    <p:extLst>
      <p:ext uri="{BB962C8B-B14F-4D97-AF65-F5344CB8AC3E}">
        <p14:creationId xmlns:p14="http://schemas.microsoft.com/office/powerpoint/2010/main" val="3539659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16E20-6D0F-4D48-A046-92AD1CA84290}"/>
              </a:ext>
            </a:extLst>
          </p:cNvPr>
          <p:cNvSpPr>
            <a:spLocks noGrp="1"/>
          </p:cNvSpPr>
          <p:nvPr>
            <p:ph type="title"/>
          </p:nvPr>
        </p:nvSpPr>
        <p:spPr/>
        <p:txBody>
          <a:bodyPr>
            <a:noAutofit/>
          </a:bodyPr>
          <a:lstStyle/>
          <a:p>
            <a:r>
              <a:rPr lang="en-US" sz="9600" dirty="0"/>
              <a:t>Save the Date!!</a:t>
            </a:r>
          </a:p>
        </p:txBody>
      </p:sp>
      <p:sp>
        <p:nvSpPr>
          <p:cNvPr id="3" name="Content Placeholder 2">
            <a:extLst>
              <a:ext uri="{FF2B5EF4-FFF2-40B4-BE49-F238E27FC236}">
                <a16:creationId xmlns:a16="http://schemas.microsoft.com/office/drawing/2014/main" id="{9258C9A4-5A74-4B88-8E06-F1C52FEC18DC}"/>
              </a:ext>
            </a:extLst>
          </p:cNvPr>
          <p:cNvSpPr>
            <a:spLocks noGrp="1"/>
          </p:cNvSpPr>
          <p:nvPr>
            <p:ph idx="1"/>
          </p:nvPr>
        </p:nvSpPr>
        <p:spPr/>
        <p:txBody>
          <a:bodyPr>
            <a:normAutofit/>
          </a:bodyPr>
          <a:lstStyle/>
          <a:p>
            <a:r>
              <a:rPr lang="en-US" sz="3200" b="1" dirty="0"/>
              <a:t>Convocation Exercises will take place in the school theatre on June 24 and 25, 2021, from 10:00 AM to 5:00 PM</a:t>
            </a:r>
          </a:p>
          <a:p>
            <a:r>
              <a:rPr lang="en-US" sz="3200" b="1" dirty="0"/>
              <a:t>We will use the SCHOOL INTERVIEWS application to book your Convocation appointment.  Parents will be able to book their time slot on May 28, starting at 9:00 AM.  You will see reminders in Bison Tracks and via email of this date/time.</a:t>
            </a:r>
          </a:p>
        </p:txBody>
      </p:sp>
    </p:spTree>
    <p:extLst>
      <p:ext uri="{BB962C8B-B14F-4D97-AF65-F5344CB8AC3E}">
        <p14:creationId xmlns:p14="http://schemas.microsoft.com/office/powerpoint/2010/main" val="478399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7D36A-C032-459A-83D2-A1560CE24059}"/>
              </a:ext>
            </a:extLst>
          </p:cNvPr>
          <p:cNvSpPr>
            <a:spLocks noGrp="1"/>
          </p:cNvSpPr>
          <p:nvPr>
            <p:ph type="title"/>
          </p:nvPr>
        </p:nvSpPr>
        <p:spPr/>
        <p:txBody>
          <a:bodyPr>
            <a:normAutofit fontScale="90000"/>
          </a:bodyPr>
          <a:lstStyle/>
          <a:p>
            <a:r>
              <a:rPr lang="en-US" dirty="0"/>
              <a:t>AJS 2021 Convocation/Red Carpet Recognition Details</a:t>
            </a:r>
          </a:p>
        </p:txBody>
      </p:sp>
      <p:sp>
        <p:nvSpPr>
          <p:cNvPr id="4" name="Content Placeholder 2">
            <a:extLst>
              <a:ext uri="{FF2B5EF4-FFF2-40B4-BE49-F238E27FC236}">
                <a16:creationId xmlns:a16="http://schemas.microsoft.com/office/drawing/2014/main" id="{460C26A2-143C-47FF-8702-F9C39282FC87}"/>
              </a:ext>
            </a:extLst>
          </p:cNvPr>
          <p:cNvSpPr>
            <a:spLocks noGrp="1"/>
          </p:cNvSpPr>
          <p:nvPr>
            <p:ph idx="1"/>
          </p:nvPr>
        </p:nvSpPr>
        <p:spPr>
          <a:xfrm>
            <a:off x="550863" y="2112963"/>
            <a:ext cx="11090275" cy="3979862"/>
          </a:xfrm>
        </p:spPr>
        <p:txBody>
          <a:bodyPr>
            <a:normAutofit/>
          </a:bodyPr>
          <a:lstStyle/>
          <a:p>
            <a:r>
              <a:rPr lang="en-US" sz="3200" b="1" dirty="0"/>
              <a:t>The Grad may attend the Convocation/Red Carpet Recognition with 9 guests.</a:t>
            </a:r>
          </a:p>
          <a:p>
            <a:r>
              <a:rPr lang="en-US" sz="3200" b="1" dirty="0"/>
              <a:t>Arrival: Grads and parents arrive at the AJS Community Theatre.  As you pull up in your car, you will be filmed walking the red carpet and while you put on your cap and gown</a:t>
            </a:r>
          </a:p>
          <a:p>
            <a:endParaRPr lang="en-US" sz="2800" b="1" dirty="0"/>
          </a:p>
        </p:txBody>
      </p:sp>
    </p:spTree>
    <p:extLst>
      <p:ext uri="{BB962C8B-B14F-4D97-AF65-F5344CB8AC3E}">
        <p14:creationId xmlns:p14="http://schemas.microsoft.com/office/powerpoint/2010/main" val="2134976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C6F01-1910-42F0-93B4-010AE59D1325}"/>
              </a:ext>
            </a:extLst>
          </p:cNvPr>
          <p:cNvSpPr>
            <a:spLocks noGrp="1"/>
          </p:cNvSpPr>
          <p:nvPr>
            <p:ph type="title"/>
          </p:nvPr>
        </p:nvSpPr>
        <p:spPr/>
        <p:txBody>
          <a:bodyPr>
            <a:normAutofit fontScale="90000"/>
          </a:bodyPr>
          <a:lstStyle/>
          <a:p>
            <a:r>
              <a:rPr lang="en-US" dirty="0"/>
              <a:t>AJS 2021 Convocation/Red Carpet Recognition Details</a:t>
            </a:r>
          </a:p>
        </p:txBody>
      </p:sp>
      <p:sp>
        <p:nvSpPr>
          <p:cNvPr id="3" name="Content Placeholder 2">
            <a:extLst>
              <a:ext uri="{FF2B5EF4-FFF2-40B4-BE49-F238E27FC236}">
                <a16:creationId xmlns:a16="http://schemas.microsoft.com/office/drawing/2014/main" id="{54CFE633-34E7-45C7-90C8-AF3D0F36677F}"/>
              </a:ext>
            </a:extLst>
          </p:cNvPr>
          <p:cNvSpPr>
            <a:spLocks noGrp="1"/>
          </p:cNvSpPr>
          <p:nvPr>
            <p:ph idx="1"/>
          </p:nvPr>
        </p:nvSpPr>
        <p:spPr>
          <a:xfrm>
            <a:off x="550863" y="1808405"/>
            <a:ext cx="11090274" cy="4372268"/>
          </a:xfrm>
        </p:spPr>
        <p:txBody>
          <a:bodyPr>
            <a:noAutofit/>
          </a:bodyPr>
          <a:lstStyle/>
          <a:p>
            <a:r>
              <a:rPr lang="en-US" sz="2800" b="1" dirty="0"/>
              <a:t>Diploma Certificate Presentation: Parents/guests will enter the theatre to position for photographs.  When parents are situated, Mr. Hicks will announce the Graduate.  Parents will be invited to present the Grad their Diploma Certificate and “flip their tassel.”  The Grad proceeds to the AJS backdrop and is photographed with the Principal, Ms. Nam</a:t>
            </a:r>
          </a:p>
          <a:p>
            <a:r>
              <a:rPr lang="en-US" sz="2800" b="1" dirty="0"/>
              <a:t>Theatre Departure: Grads and parents exit the theatre up the stairs and proceed to the theatre lobby. Grads are filmed while presenting a message to classmates (if they choose to do so), and parents take pictures.</a:t>
            </a:r>
          </a:p>
          <a:p>
            <a:endParaRPr lang="en-US" sz="2800" dirty="0"/>
          </a:p>
        </p:txBody>
      </p:sp>
    </p:spTree>
    <p:extLst>
      <p:ext uri="{BB962C8B-B14F-4D97-AF65-F5344CB8AC3E}">
        <p14:creationId xmlns:p14="http://schemas.microsoft.com/office/powerpoint/2010/main" val="439653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BACAD-3AE8-4F9B-87DB-E500FB3BE96A}"/>
              </a:ext>
            </a:extLst>
          </p:cNvPr>
          <p:cNvSpPr>
            <a:spLocks noGrp="1"/>
          </p:cNvSpPr>
          <p:nvPr>
            <p:ph type="title"/>
          </p:nvPr>
        </p:nvSpPr>
        <p:spPr/>
        <p:txBody>
          <a:bodyPr>
            <a:normAutofit fontScale="90000"/>
          </a:bodyPr>
          <a:lstStyle/>
          <a:p>
            <a:r>
              <a:rPr lang="en-US" dirty="0"/>
              <a:t>AJS 2021 Convocation/Red Carpet Recognition Details</a:t>
            </a:r>
          </a:p>
        </p:txBody>
      </p:sp>
      <p:sp>
        <p:nvSpPr>
          <p:cNvPr id="3" name="Content Placeholder 2">
            <a:extLst>
              <a:ext uri="{FF2B5EF4-FFF2-40B4-BE49-F238E27FC236}">
                <a16:creationId xmlns:a16="http://schemas.microsoft.com/office/drawing/2014/main" id="{65A80314-815C-4FEA-BF23-B1D9616F69F7}"/>
              </a:ext>
            </a:extLst>
          </p:cNvPr>
          <p:cNvSpPr>
            <a:spLocks noGrp="1"/>
          </p:cNvSpPr>
          <p:nvPr>
            <p:ph idx="1"/>
          </p:nvPr>
        </p:nvSpPr>
        <p:spPr/>
        <p:txBody>
          <a:bodyPr>
            <a:noAutofit/>
          </a:bodyPr>
          <a:lstStyle/>
          <a:p>
            <a:r>
              <a:rPr lang="en-US" sz="2800" b="1" dirty="0"/>
              <a:t>The Grad and parents exit the theatre lobby and collect their AJS 2021 Grad yard sign, resplendent with their Grad portrait!</a:t>
            </a:r>
          </a:p>
          <a:p>
            <a:endParaRPr lang="en-US" sz="2800" dirty="0"/>
          </a:p>
        </p:txBody>
      </p:sp>
    </p:spTree>
    <p:extLst>
      <p:ext uri="{BB962C8B-B14F-4D97-AF65-F5344CB8AC3E}">
        <p14:creationId xmlns:p14="http://schemas.microsoft.com/office/powerpoint/2010/main" val="2487425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5577E-763A-4CB3-BCB6-A71B8F30A642}"/>
              </a:ext>
            </a:extLst>
          </p:cNvPr>
          <p:cNvSpPr>
            <a:spLocks noGrp="1"/>
          </p:cNvSpPr>
          <p:nvPr>
            <p:ph type="title"/>
          </p:nvPr>
        </p:nvSpPr>
        <p:spPr/>
        <p:txBody>
          <a:bodyPr>
            <a:normAutofit fontScale="90000"/>
          </a:bodyPr>
          <a:lstStyle/>
          <a:p>
            <a:r>
              <a:rPr lang="en-US" dirty="0"/>
              <a:t>AJS 2021 Convocation/Red Carpet Recognition: 2020 Example</a:t>
            </a:r>
          </a:p>
        </p:txBody>
      </p:sp>
      <p:pic>
        <p:nvPicPr>
          <p:cNvPr id="6" name="AJS Grad Sample">
            <a:hlinkClick r:id="" action="ppaction://media"/>
            <a:extLst>
              <a:ext uri="{FF2B5EF4-FFF2-40B4-BE49-F238E27FC236}">
                <a16:creationId xmlns:a16="http://schemas.microsoft.com/office/drawing/2014/main" id="{1A75E6FA-8B5B-49AD-B2C5-7A8BFA7E14E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57463" y="2112963"/>
            <a:ext cx="7075487" cy="3979862"/>
          </a:xfrm>
        </p:spPr>
      </p:pic>
    </p:spTree>
    <p:extLst>
      <p:ext uri="{BB962C8B-B14F-4D97-AF65-F5344CB8AC3E}">
        <p14:creationId xmlns:p14="http://schemas.microsoft.com/office/powerpoint/2010/main" val="124721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2FC4B-B97D-4889-B3C8-C31A8BE78954}"/>
              </a:ext>
            </a:extLst>
          </p:cNvPr>
          <p:cNvSpPr>
            <a:spLocks noGrp="1"/>
          </p:cNvSpPr>
          <p:nvPr>
            <p:ph type="title"/>
          </p:nvPr>
        </p:nvSpPr>
        <p:spPr/>
        <p:txBody>
          <a:bodyPr>
            <a:normAutofit fontScale="90000"/>
          </a:bodyPr>
          <a:lstStyle/>
          <a:p>
            <a:r>
              <a:rPr lang="en-US" dirty="0"/>
              <a:t>AJS 2021 Convocation/Red Carpet Recognition: Important Considerations</a:t>
            </a:r>
          </a:p>
        </p:txBody>
      </p:sp>
      <p:sp>
        <p:nvSpPr>
          <p:cNvPr id="3" name="Content Placeholder 2">
            <a:extLst>
              <a:ext uri="{FF2B5EF4-FFF2-40B4-BE49-F238E27FC236}">
                <a16:creationId xmlns:a16="http://schemas.microsoft.com/office/drawing/2014/main" id="{691EA1AA-4D2D-4B48-9981-F48ADA71AC6A}"/>
              </a:ext>
            </a:extLst>
          </p:cNvPr>
          <p:cNvSpPr>
            <a:spLocks noGrp="1"/>
          </p:cNvSpPr>
          <p:nvPr>
            <p:ph idx="1"/>
          </p:nvPr>
        </p:nvSpPr>
        <p:spPr>
          <a:xfrm>
            <a:off x="550863" y="2103674"/>
            <a:ext cx="11090274" cy="3979625"/>
          </a:xfrm>
        </p:spPr>
        <p:txBody>
          <a:bodyPr>
            <a:normAutofit lnSpcReduction="10000"/>
          </a:bodyPr>
          <a:lstStyle/>
          <a:p>
            <a:r>
              <a:rPr lang="en-US" sz="2800" b="1" dirty="0"/>
              <a:t>The Convocation/Red Carpet Recognition is on a tight schedule.  Please be on time with your guests (Grad plus nine guests).</a:t>
            </a:r>
          </a:p>
          <a:p>
            <a:r>
              <a:rPr lang="en-US" sz="2800" b="1" dirty="0"/>
              <a:t>All who attend must complete the Covid-19 Screening Questionnaire before arriving at the theatre.</a:t>
            </a:r>
          </a:p>
          <a:p>
            <a:r>
              <a:rPr lang="en-US" sz="2800" b="1" dirty="0"/>
              <a:t>Guests from households other than the Grad family must provide personal contact information in the event contact tracing becomes necessary.  A link to a google form will be sent to you on May 28 for you to provide contact Information for all guests</a:t>
            </a:r>
          </a:p>
          <a:p>
            <a:endParaRPr lang="en-US" dirty="0"/>
          </a:p>
        </p:txBody>
      </p:sp>
    </p:spTree>
    <p:extLst>
      <p:ext uri="{BB962C8B-B14F-4D97-AF65-F5344CB8AC3E}">
        <p14:creationId xmlns:p14="http://schemas.microsoft.com/office/powerpoint/2010/main" val="2153320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2B76-134C-4FC6-BC26-3F27BD34E611}"/>
              </a:ext>
            </a:extLst>
          </p:cNvPr>
          <p:cNvSpPr>
            <a:spLocks noGrp="1"/>
          </p:cNvSpPr>
          <p:nvPr>
            <p:ph type="title"/>
          </p:nvPr>
        </p:nvSpPr>
        <p:spPr/>
        <p:txBody>
          <a:bodyPr>
            <a:normAutofit fontScale="90000"/>
          </a:bodyPr>
          <a:lstStyle/>
          <a:p>
            <a:r>
              <a:rPr lang="en-US" dirty="0"/>
              <a:t>AJS 2021 Convocation/Red Carpet Recognition: Important Considerations</a:t>
            </a:r>
          </a:p>
        </p:txBody>
      </p:sp>
      <p:sp>
        <p:nvSpPr>
          <p:cNvPr id="3" name="Content Placeholder 2">
            <a:extLst>
              <a:ext uri="{FF2B5EF4-FFF2-40B4-BE49-F238E27FC236}">
                <a16:creationId xmlns:a16="http://schemas.microsoft.com/office/drawing/2014/main" id="{55755FA9-6D1D-4A99-AEA2-2363120C6B26}"/>
              </a:ext>
            </a:extLst>
          </p:cNvPr>
          <p:cNvSpPr>
            <a:spLocks noGrp="1"/>
          </p:cNvSpPr>
          <p:nvPr>
            <p:ph idx="1"/>
          </p:nvPr>
        </p:nvSpPr>
        <p:spPr>
          <a:xfrm>
            <a:off x="550863" y="2468792"/>
            <a:ext cx="11090274" cy="2863527"/>
          </a:xfrm>
        </p:spPr>
        <p:txBody>
          <a:bodyPr>
            <a:normAutofit/>
          </a:bodyPr>
          <a:lstStyle/>
          <a:p>
            <a:pPr>
              <a:lnSpc>
                <a:spcPct val="120000"/>
              </a:lnSpc>
            </a:pPr>
            <a:r>
              <a:rPr lang="en-US" sz="2600" b="1" dirty="0"/>
              <a:t>We are prepared for each Grad to attend with nine guests.  Due to time and resource requirements, we cannot change the format of the</a:t>
            </a:r>
            <a:r>
              <a:rPr lang="en-US" sz="2600" dirty="0"/>
              <a:t> </a:t>
            </a:r>
            <a:r>
              <a:rPr lang="en-US" sz="2600" b="1" dirty="0"/>
              <a:t>AJS 2021 Convocation/Red Carpet Recognition should Covid-19 restrictions are eased.  However, if restrictions tighten, we will be required to follow the new restrictions.</a:t>
            </a:r>
          </a:p>
          <a:p>
            <a:endParaRPr lang="en-US" sz="2600" dirty="0"/>
          </a:p>
        </p:txBody>
      </p:sp>
    </p:spTree>
    <p:extLst>
      <p:ext uri="{BB962C8B-B14F-4D97-AF65-F5344CB8AC3E}">
        <p14:creationId xmlns:p14="http://schemas.microsoft.com/office/powerpoint/2010/main" val="2454794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F22E-7836-484D-83AE-3AA7FEC35291}"/>
              </a:ext>
            </a:extLst>
          </p:cNvPr>
          <p:cNvSpPr>
            <a:spLocks noGrp="1"/>
          </p:cNvSpPr>
          <p:nvPr>
            <p:ph type="title"/>
          </p:nvPr>
        </p:nvSpPr>
        <p:spPr/>
        <p:txBody>
          <a:bodyPr/>
          <a:lstStyle/>
          <a:p>
            <a:r>
              <a:rPr lang="en-US" dirty="0"/>
              <a:t>AJS 2021 Grad News</a:t>
            </a:r>
          </a:p>
        </p:txBody>
      </p:sp>
      <p:sp>
        <p:nvSpPr>
          <p:cNvPr id="3" name="Content Placeholder 2">
            <a:extLst>
              <a:ext uri="{FF2B5EF4-FFF2-40B4-BE49-F238E27FC236}">
                <a16:creationId xmlns:a16="http://schemas.microsoft.com/office/drawing/2014/main" id="{B1764C68-D57E-4B6B-9BCF-F82A1360A706}"/>
              </a:ext>
            </a:extLst>
          </p:cNvPr>
          <p:cNvSpPr>
            <a:spLocks noGrp="1"/>
          </p:cNvSpPr>
          <p:nvPr>
            <p:ph idx="1"/>
          </p:nvPr>
        </p:nvSpPr>
        <p:spPr/>
        <p:txBody>
          <a:bodyPr>
            <a:normAutofit fontScale="92500"/>
          </a:bodyPr>
          <a:lstStyle/>
          <a:p>
            <a:r>
              <a:rPr lang="en-US" sz="2600" b="1" dirty="0"/>
              <a:t>Caps and gowns have been ordered and are arriving in the first week in June</a:t>
            </a:r>
          </a:p>
          <a:p>
            <a:r>
              <a:rPr lang="en-US" sz="2600" b="1" dirty="0"/>
              <a:t>We are still waiting on a few baby pictures for the Grad slide show.  All parents missing pictures have been contacted.  Please email them to me (</a:t>
            </a:r>
            <a:r>
              <a:rPr lang="en-US" sz="2600" b="1" dirty="0">
                <a:hlinkClick r:id="rId2"/>
              </a:rPr>
              <a:t>lonnie.hicks@eips.ca</a:t>
            </a:r>
            <a:r>
              <a:rPr lang="en-US" sz="2600" b="1" dirty="0"/>
              <a:t>) s soon as possible.</a:t>
            </a:r>
          </a:p>
          <a:p>
            <a:r>
              <a:rPr lang="en-US" sz="2600" b="1" dirty="0"/>
              <a:t>We are still waiting on a few Grad quotes for the yearbook.  All parents missing pictures have been contacted.  Please email them to me (</a:t>
            </a:r>
            <a:r>
              <a:rPr lang="en-US" sz="2600" b="1" dirty="0">
                <a:hlinkClick r:id="rId2"/>
              </a:rPr>
              <a:t>lonnie.hicks@eips.ca</a:t>
            </a:r>
            <a:r>
              <a:rPr lang="en-US" sz="2600" b="1" dirty="0"/>
              <a:t>) s soon as possible.  Conversely, Mr. Hicks, or your mother, would be happy to create a quote for you.  We are very creative!</a:t>
            </a:r>
          </a:p>
          <a:p>
            <a:endParaRPr lang="en-US" sz="2600" b="1" dirty="0"/>
          </a:p>
          <a:p>
            <a:endParaRPr lang="en-US" sz="2600" dirty="0"/>
          </a:p>
        </p:txBody>
      </p:sp>
    </p:spTree>
    <p:extLst>
      <p:ext uri="{BB962C8B-B14F-4D97-AF65-F5344CB8AC3E}">
        <p14:creationId xmlns:p14="http://schemas.microsoft.com/office/powerpoint/2010/main" val="255090085"/>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Sitka Heading"/>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180FDB7C50124CAD44554AB949386A" ma:contentTypeVersion="13" ma:contentTypeDescription="Create a new document." ma:contentTypeScope="" ma:versionID="1716cae987ea994612c0b14e4a111b7c">
  <xsd:schema xmlns:xsd="http://www.w3.org/2001/XMLSchema" xmlns:xs="http://www.w3.org/2001/XMLSchema" xmlns:p="http://schemas.microsoft.com/office/2006/metadata/properties" xmlns:ns2="0ee0ecc7-6b04-4c83-99b6-714b39cc9292" xmlns:ns3="c76521b0-421c-40ab-9447-e1cf5e4b410c" targetNamespace="http://schemas.microsoft.com/office/2006/metadata/properties" ma:root="true" ma:fieldsID="6ec7e5ef5b5035df98b728c4cc43773b" ns2:_="" ns3:_="">
    <xsd:import namespace="0ee0ecc7-6b04-4c83-99b6-714b39cc9292"/>
    <xsd:import namespace="c76521b0-421c-40ab-9447-e1cf5e4b410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e0ecc7-6b04-4c83-99b6-714b39cc92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76521b0-421c-40ab-9447-e1cf5e4b410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9E6EA2-1194-4D45-864B-3FF7B41BE4E1}">
  <ds:schemaRefs>
    <ds:schemaRef ds:uri="http://schemas.microsoft.com/sharepoint/v3/contenttype/forms"/>
  </ds:schemaRefs>
</ds:datastoreItem>
</file>

<file path=customXml/itemProps2.xml><?xml version="1.0" encoding="utf-8"?>
<ds:datastoreItem xmlns:ds="http://schemas.openxmlformats.org/officeDocument/2006/customXml" ds:itemID="{0E3C6D83-502C-4845-BC13-9419DD1E29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e0ecc7-6b04-4c83-99b6-714b39cc9292"/>
    <ds:schemaRef ds:uri="c76521b0-421c-40ab-9447-e1cf5e4b41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F01DB0-5C46-4B8C-B7DD-8F104B7D4509}">
  <ds:schemaRefs>
    <ds:schemaRef ds:uri="http://purl.org/dc/terms/"/>
    <ds:schemaRef ds:uri="http://purl.org/dc/dcmitype/"/>
    <ds:schemaRef ds:uri="http://schemas.microsoft.com/office/2006/documentManagement/types"/>
    <ds:schemaRef ds:uri="c76521b0-421c-40ab-9447-e1cf5e4b410c"/>
    <ds:schemaRef ds:uri="http://schemas.microsoft.com/office/infopath/2007/PartnerControls"/>
    <ds:schemaRef ds:uri="http://purl.org/dc/elements/1.1/"/>
    <ds:schemaRef ds:uri="http://schemas.microsoft.com/office/2006/metadata/properties"/>
    <ds:schemaRef ds:uri="0ee0ecc7-6b04-4c83-99b6-714b39cc9292"/>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175</TotalTime>
  <Words>784</Words>
  <Application>Microsoft Office PowerPoint</Application>
  <PresentationFormat>Widescreen</PresentationFormat>
  <Paragraphs>32</Paragraphs>
  <Slides>15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Sitka Heading</vt:lpstr>
      <vt:lpstr>Source Sans Pro</vt:lpstr>
      <vt:lpstr>3DFloatVTI</vt:lpstr>
      <vt:lpstr>Ardrossan Junior/Senior High School</vt:lpstr>
      <vt:lpstr>Save the Date!!</vt:lpstr>
      <vt:lpstr>AJS 2021 Convocation/Red Carpet Recognition Details</vt:lpstr>
      <vt:lpstr>AJS 2021 Convocation/Red Carpet Recognition Details</vt:lpstr>
      <vt:lpstr>AJS 2021 Convocation/Red Carpet Recognition Details</vt:lpstr>
      <vt:lpstr>AJS 2021 Convocation/Red Carpet Recognition: 2020 Example</vt:lpstr>
      <vt:lpstr>AJS 2021 Convocation/Red Carpet Recognition: Important Considerations</vt:lpstr>
      <vt:lpstr>AJS 2021 Convocation/Red Carpet Recognition: Important Considerations</vt:lpstr>
      <vt:lpstr>AJS 2021 Grad News</vt:lpstr>
      <vt:lpstr>AJS 2021 Grad News</vt:lpstr>
      <vt:lpstr>PowerPoint Presentation</vt:lpstr>
      <vt:lpstr>PowerPoint Presentation</vt:lpstr>
      <vt:lpstr>PowerPoint Presentation</vt:lpstr>
      <vt:lpstr>Download a copy of the Student Aid Worksheet and Funding Guide and Money 101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Ardrossan Junior/Senior High School</dc:title>
  <dc:creator>Lonnie Hicks AJS</dc:creator>
  <cp:lastModifiedBy>Michelle Hothem-Bumbry AJS</cp:lastModifiedBy>
  <cp:revision>10</cp:revision>
  <dcterms:created xsi:type="dcterms:W3CDTF">2021-05-05T14:49:21Z</dcterms:created>
  <dcterms:modified xsi:type="dcterms:W3CDTF">2021-05-06T16:41:05Z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0x01010057180FDB7C50124CAD44554AB949386A</vt:lpwstr>
  </property>
</Properties>
</file>