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88" r:id="rId4"/>
  </p:sldMasterIdLst>
  <p:notesMasterIdLst>
    <p:notesMasterId r:id="rId47"/>
  </p:notesMasterIdLst>
  <p:sldIdLst>
    <p:sldId id="256" r:id="rId5"/>
    <p:sldId id="257" r:id="rId6"/>
    <p:sldId id="302" r:id="rId7"/>
    <p:sldId id="339" r:id="rId8"/>
    <p:sldId id="340" r:id="rId9"/>
    <p:sldId id="343" r:id="rId10"/>
    <p:sldId id="383" r:id="rId11"/>
    <p:sldId id="386" r:id="rId12"/>
    <p:sldId id="349" r:id="rId13"/>
    <p:sldId id="341" r:id="rId14"/>
    <p:sldId id="350" r:id="rId15"/>
    <p:sldId id="351" r:id="rId16"/>
    <p:sldId id="352" r:id="rId17"/>
    <p:sldId id="353" r:id="rId18"/>
    <p:sldId id="355" r:id="rId19"/>
    <p:sldId id="356" r:id="rId20"/>
    <p:sldId id="357" r:id="rId21"/>
    <p:sldId id="358" r:id="rId22"/>
    <p:sldId id="359" r:id="rId23"/>
    <p:sldId id="360" r:id="rId24"/>
    <p:sldId id="361" r:id="rId25"/>
    <p:sldId id="362" r:id="rId26"/>
    <p:sldId id="280" r:id="rId27"/>
    <p:sldId id="363" r:id="rId28"/>
    <p:sldId id="365" r:id="rId29"/>
    <p:sldId id="338" r:id="rId30"/>
    <p:sldId id="366" r:id="rId31"/>
    <p:sldId id="367" r:id="rId32"/>
    <p:sldId id="368" r:id="rId33"/>
    <p:sldId id="369" r:id="rId34"/>
    <p:sldId id="370" r:id="rId35"/>
    <p:sldId id="372" r:id="rId36"/>
    <p:sldId id="371" r:id="rId37"/>
    <p:sldId id="293" r:id="rId38"/>
    <p:sldId id="374" r:id="rId39"/>
    <p:sldId id="373" r:id="rId40"/>
    <p:sldId id="375" r:id="rId41"/>
    <p:sldId id="379" r:id="rId42"/>
    <p:sldId id="381" r:id="rId43"/>
    <p:sldId id="380" r:id="rId44"/>
    <p:sldId id="376" r:id="rId45"/>
    <p:sldId id="377" r:id="rId4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294" autoAdjust="0"/>
    <p:restoredTop sz="94660"/>
  </p:normalViewPr>
  <p:slideViewPr>
    <p:cSldViewPr snapToGrid="0">
      <p:cViewPr varScale="1">
        <p:scale>
          <a:sx n="53" d="100"/>
          <a:sy n="53" d="100"/>
        </p:scale>
        <p:origin x="778"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a:t>AJS Diploma,</a:t>
            </a:r>
            <a:r>
              <a:rPr lang="en-US" baseline="0"/>
              <a:t> School and Blended Marks</a:t>
            </a:r>
            <a:endParaRPr lang="en-US"/>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solidFill>
          <a:schemeClr val="accent3">
            <a:lumMod val="50000"/>
          </a:schemeClr>
        </a:solidFill>
        <a:ln>
          <a:noFill/>
        </a:ln>
        <a:effectLst/>
        <a:scene3d>
          <a:camera prst="orthographicFront"/>
          <a:lightRig rig="threePt" dir="t"/>
        </a:scene3d>
        <a:sp3d>
          <a:bevelT w="152400" h="50800" prst="softRound"/>
        </a:sp3d>
      </c:spPr>
    </c:sideWall>
    <c:backWall>
      <c:thickness val="0"/>
      <c:spPr>
        <a:solidFill>
          <a:schemeClr val="accent3">
            <a:lumMod val="50000"/>
          </a:schemeClr>
        </a:solidFill>
        <a:ln>
          <a:noFill/>
        </a:ln>
        <a:effectLst/>
        <a:scene3d>
          <a:camera prst="orthographicFront"/>
          <a:lightRig rig="threePt" dir="t"/>
        </a:scene3d>
        <a:sp3d>
          <a:bevelT w="152400" h="50800" prst="softRound"/>
          <a:bevelB prst="angle"/>
        </a:sp3d>
      </c:spPr>
    </c:backWall>
    <c:plotArea>
      <c:layout>
        <c:manualLayout>
          <c:layoutTarget val="inner"/>
          <c:xMode val="edge"/>
          <c:yMode val="edge"/>
          <c:x val="2.2761266749104215E-2"/>
          <c:y val="9.9244563093877025E-2"/>
          <c:w val="0.7303519312180512"/>
          <c:h val="0.78778864712879482"/>
        </c:manualLayout>
      </c:layout>
      <c:bar3DChart>
        <c:barDir val="col"/>
        <c:grouping val="standard"/>
        <c:varyColors val="0"/>
        <c:ser>
          <c:idx val="0"/>
          <c:order val="0"/>
          <c:tx>
            <c:strRef>
              <c:f>'3 Yr Rolling'!$D$7</c:f>
              <c:strCache>
                <c:ptCount val="1"/>
                <c:pt idx="0">
                  <c:v>2016-2019 Fr Imm Program School Awarded</c:v>
                </c:pt>
              </c:strCache>
            </c:strRef>
          </c:tx>
          <c:spPr>
            <a:solidFill>
              <a:schemeClr val="accent1">
                <a:lumMod val="75000"/>
              </a:schemeClr>
            </a:solidFill>
            <a:ln>
              <a:noFill/>
            </a:ln>
            <a:effectLst>
              <a:outerShdw blurRad="57150" dist="19050" dir="5400000" algn="ctr" rotWithShape="0">
                <a:srgbClr val="000000">
                  <a:alpha val="62000"/>
                </a:srgbClr>
              </a:outerShdw>
            </a:effectLst>
            <a:scene3d>
              <a:camera prst="orthographicFront">
                <a:rot lat="0" lon="0" rev="0"/>
              </a:camera>
              <a:lightRig rig="threePt" dir="tl"/>
            </a:scene3d>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val>
            <c:numRef>
              <c:f>'3 Yr Rolling'!$E$7</c:f>
              <c:numCache>
                <c:formatCode>General</c:formatCode>
                <c:ptCount val="1"/>
                <c:pt idx="0">
                  <c:v>79.3</c:v>
                </c:pt>
              </c:numCache>
            </c:numRef>
          </c:val>
          <c:extLst>
            <c:ext xmlns:c16="http://schemas.microsoft.com/office/drawing/2014/chart" uri="{C3380CC4-5D6E-409C-BE32-E72D297353CC}">
              <c16:uniqueId val="{00000000-A2C3-43DE-8573-3EA45633CF44}"/>
            </c:ext>
          </c:extLst>
        </c:ser>
        <c:ser>
          <c:idx val="1"/>
          <c:order val="1"/>
          <c:tx>
            <c:strRef>
              <c:f>'3 Yr Rolling'!$D$8</c:f>
              <c:strCache>
                <c:ptCount val="1"/>
                <c:pt idx="0">
                  <c:v>2016-2019 English Program School Awarded</c:v>
                </c:pt>
              </c:strCache>
            </c:strRef>
          </c:tx>
          <c:spPr>
            <a:gradFill flip="none" rotWithShape="1">
              <a:gsLst>
                <a:gs pos="100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100000" t="100000"/>
              </a:path>
              <a:tileRect r="-100000" b="-100000"/>
            </a:gradFill>
            <a:ln>
              <a:noFill/>
            </a:ln>
            <a:effectLst>
              <a:outerShdw blurRad="57150" dist="19050" dir="5400000" algn="ctr" rotWithShape="0">
                <a:srgbClr val="000000">
                  <a:alpha val="63000"/>
                </a:srgbClr>
              </a:outerShdw>
            </a:effectLst>
            <a:scene3d>
              <a:camera prst="orthographicFront"/>
              <a:lightRig rig="threePt" dir="t"/>
            </a:scene3d>
            <a:sp3d prstMaterial="translucentPowder">
              <a:bevelT h="0"/>
            </a:sp3d>
          </c:spPr>
          <c:invertIfNegative val="0"/>
          <c:dPt>
            <c:idx val="0"/>
            <c:invertIfNegative val="0"/>
            <c:bubble3D val="0"/>
            <c:spPr>
              <a:gradFill flip="none" rotWithShape="1">
                <a:gsLst>
                  <a:gs pos="1600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100000" t="100000"/>
                </a:path>
                <a:tileRect r="-100000" b="-100000"/>
              </a:gradFill>
              <a:ln>
                <a:noFill/>
              </a:ln>
              <a:effectLst>
                <a:outerShdw blurRad="57150" dist="19050" dir="5400000" algn="ctr" rotWithShape="0">
                  <a:srgbClr val="000000">
                    <a:alpha val="63000"/>
                  </a:srgbClr>
                </a:outerShdw>
              </a:effectLst>
              <a:scene3d>
                <a:camera prst="orthographicFront"/>
                <a:lightRig rig="threePt" dir="t"/>
              </a:scene3d>
              <a:sp3d prstMaterial="translucentPowder">
                <a:bevelT h="0"/>
              </a:sp3d>
            </c:spPr>
            <c:extLst>
              <c:ext xmlns:c16="http://schemas.microsoft.com/office/drawing/2014/chart" uri="{C3380CC4-5D6E-409C-BE32-E72D297353CC}">
                <c16:uniqueId val="{00000002-A2C3-43DE-8573-3EA45633CF44}"/>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val>
            <c:numRef>
              <c:f>'3 Yr Rolling'!$E$8</c:f>
              <c:numCache>
                <c:formatCode>General</c:formatCode>
                <c:ptCount val="1"/>
                <c:pt idx="0">
                  <c:v>75.2</c:v>
                </c:pt>
              </c:numCache>
            </c:numRef>
          </c:val>
          <c:extLst>
            <c:ext xmlns:c16="http://schemas.microsoft.com/office/drawing/2014/chart" uri="{C3380CC4-5D6E-409C-BE32-E72D297353CC}">
              <c16:uniqueId val="{00000003-A2C3-43DE-8573-3EA45633CF44}"/>
            </c:ext>
          </c:extLst>
        </c:ser>
        <c:ser>
          <c:idx val="8"/>
          <c:order val="8"/>
          <c:tx>
            <c:strRef>
              <c:f>'3 Yr Rolling'!$D$15</c:f>
              <c:strCache>
                <c:ptCount val="1"/>
                <c:pt idx="0">
                  <c:v>2016-2019 Fr Imm Program Diplomas</c:v>
                </c:pt>
              </c:strCache>
            </c:strRef>
          </c:tx>
          <c:spPr>
            <a:solidFill>
              <a:schemeClr val="accent1">
                <a:lumMod val="75000"/>
              </a:schemeClr>
            </a:solidFill>
            <a:ln>
              <a:noFill/>
            </a:ln>
            <a:effectLst>
              <a:outerShdw blurRad="57150" dist="19050" dir="5400000" algn="ctr" rotWithShape="0">
                <a:srgbClr val="000000">
                  <a:alpha val="63000"/>
                </a:srgbClr>
              </a:outerShdw>
            </a:effectLst>
            <a:scene3d>
              <a:camera prst="orthographicFront">
                <a:rot lat="0" lon="0" rev="0"/>
              </a:camera>
              <a:lightRig rig="threePt" dir="tl"/>
            </a:scene3d>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val>
            <c:numRef>
              <c:f>'3 Yr Rolling'!$E$15</c:f>
              <c:numCache>
                <c:formatCode>General</c:formatCode>
                <c:ptCount val="1"/>
                <c:pt idx="0">
                  <c:v>70.7</c:v>
                </c:pt>
              </c:numCache>
            </c:numRef>
          </c:val>
          <c:extLst>
            <c:ext xmlns:c16="http://schemas.microsoft.com/office/drawing/2014/chart" uri="{C3380CC4-5D6E-409C-BE32-E72D297353CC}">
              <c16:uniqueId val="{00000004-A2C3-43DE-8573-3EA45633CF44}"/>
            </c:ext>
          </c:extLst>
        </c:ser>
        <c:ser>
          <c:idx val="9"/>
          <c:order val="9"/>
          <c:tx>
            <c:strRef>
              <c:f>'3 Yr Rolling'!$D$16</c:f>
              <c:strCache>
                <c:ptCount val="1"/>
                <c:pt idx="0">
                  <c:v>2016-2019 English Program Diplomas</c:v>
                </c:pt>
              </c:strCache>
            </c:strRef>
          </c:tx>
          <c:sp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100000" t="100000"/>
              </a:path>
              <a:tileRect r="-100000" b="-100000"/>
            </a:gradFill>
            <a:ln>
              <a:noFill/>
            </a:ln>
            <a:effectLst>
              <a:outerShdw blurRad="57150" dist="19050" dir="5400000" algn="ctr" rotWithShape="0">
                <a:srgbClr val="000000">
                  <a:alpha val="63000"/>
                </a:srgbClr>
              </a:outerShdw>
            </a:effectLst>
            <a:scene3d>
              <a:camera prst="orthographicFront"/>
              <a:lightRig rig="threePt" dir="t"/>
            </a:scene3d>
            <a:sp3d prstMaterial="clear"/>
          </c:spPr>
          <c:invertIfNegative val="0"/>
          <c:dPt>
            <c:idx val="0"/>
            <c:invertIfNegative val="0"/>
            <c:bubble3D val="0"/>
            <c:sp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100000" t="100000"/>
                </a:path>
                <a:tileRect r="-100000" b="-100000"/>
              </a:gradFill>
              <a:ln>
                <a:noFill/>
              </a:ln>
              <a:effectLst>
                <a:outerShdw blurRad="57150" dist="19050" dir="5400000" algn="ctr" rotWithShape="0">
                  <a:srgbClr val="000000">
                    <a:alpha val="63000"/>
                  </a:srgbClr>
                </a:outerShdw>
              </a:effectLst>
              <a:scene3d>
                <a:camera prst="orthographicFront"/>
                <a:lightRig rig="threePt" dir="t"/>
              </a:scene3d>
              <a:sp3d prstMaterial="translucentPowder"/>
            </c:spPr>
            <c:extLst>
              <c:ext xmlns:c16="http://schemas.microsoft.com/office/drawing/2014/chart" uri="{C3380CC4-5D6E-409C-BE32-E72D297353CC}">
                <c16:uniqueId val="{00000006-A2C3-43DE-8573-3EA45633CF44}"/>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val>
            <c:numRef>
              <c:f>'3 Yr Rolling'!$E$16</c:f>
              <c:numCache>
                <c:formatCode>General</c:formatCode>
                <c:ptCount val="1"/>
                <c:pt idx="0">
                  <c:v>69.5</c:v>
                </c:pt>
              </c:numCache>
            </c:numRef>
          </c:val>
          <c:extLst>
            <c:ext xmlns:c16="http://schemas.microsoft.com/office/drawing/2014/chart" uri="{C3380CC4-5D6E-409C-BE32-E72D297353CC}">
              <c16:uniqueId val="{00000007-A2C3-43DE-8573-3EA45633CF44}"/>
            </c:ext>
          </c:extLst>
        </c:ser>
        <c:ser>
          <c:idx val="16"/>
          <c:order val="16"/>
          <c:tx>
            <c:strRef>
              <c:f>'3 Yr Rolling'!$D$23</c:f>
              <c:strCache>
                <c:ptCount val="1"/>
                <c:pt idx="0">
                  <c:v>2016-2019 Fr Imm Program Blended Marks</c:v>
                </c:pt>
              </c:strCache>
            </c:strRef>
          </c:tx>
          <c:spPr>
            <a:solidFill>
              <a:schemeClr val="accent1">
                <a:lumMod val="75000"/>
              </a:schemeClr>
            </a:solidFill>
            <a:ln>
              <a:noFill/>
            </a:ln>
            <a:effectLst>
              <a:outerShdw blurRad="57150" dist="19050" dir="5400000" algn="ctr" rotWithShape="0">
                <a:srgbClr val="000000">
                  <a:alpha val="63000"/>
                </a:srgbClr>
              </a:outerShdw>
            </a:effectLst>
            <a:scene3d>
              <a:camera prst="orthographicFront">
                <a:rot lat="0" lon="0" rev="0"/>
              </a:camera>
              <a:lightRig rig="threePt" dir="tl"/>
            </a:scene3d>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val>
            <c:numRef>
              <c:f>'3 Yr Rolling'!$E$23</c:f>
              <c:numCache>
                <c:formatCode>General</c:formatCode>
                <c:ptCount val="1"/>
                <c:pt idx="0">
                  <c:v>76.8</c:v>
                </c:pt>
              </c:numCache>
            </c:numRef>
          </c:val>
          <c:extLst>
            <c:ext xmlns:c16="http://schemas.microsoft.com/office/drawing/2014/chart" uri="{C3380CC4-5D6E-409C-BE32-E72D297353CC}">
              <c16:uniqueId val="{00000008-A2C3-43DE-8573-3EA45633CF44}"/>
            </c:ext>
          </c:extLst>
        </c:ser>
        <c:ser>
          <c:idx val="17"/>
          <c:order val="17"/>
          <c:tx>
            <c:strRef>
              <c:f>'3 Yr Rolling'!$D$24</c:f>
              <c:strCache>
                <c:ptCount val="1"/>
                <c:pt idx="0">
                  <c:v>2016-2019 English Program  Blended Marks</c:v>
                </c:pt>
              </c:strCache>
            </c:strRef>
          </c:tx>
          <c:sp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100000" t="100000"/>
              </a:path>
              <a:tileRect r="-100000" b="-100000"/>
            </a:gradFill>
            <a:ln>
              <a:noFill/>
            </a:ln>
            <a:effectLst>
              <a:outerShdw blurRad="57150" dist="19050" dir="5400000" algn="ctr" rotWithShape="0">
                <a:srgbClr val="000000">
                  <a:alpha val="63000"/>
                </a:srgbClr>
              </a:outerShdw>
            </a:effectLst>
            <a:scene3d>
              <a:camera prst="orthographicFront"/>
              <a:lightRig rig="threePt" dir="t"/>
            </a:scene3d>
            <a:sp3d prstMaterial="legacyWireframe"/>
          </c:spPr>
          <c:invertIfNegative val="0"/>
          <c:dPt>
            <c:idx val="0"/>
            <c:invertIfNegative val="0"/>
            <c:bubble3D val="0"/>
            <c:sp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100000" t="100000"/>
                </a:path>
                <a:tileRect r="-100000" b="-100000"/>
              </a:gradFill>
              <a:ln>
                <a:noFill/>
              </a:ln>
              <a:effectLst>
                <a:outerShdw blurRad="57150" dist="19050" dir="5400000" algn="ctr" rotWithShape="0">
                  <a:srgbClr val="000000">
                    <a:alpha val="63000"/>
                  </a:srgbClr>
                </a:outerShdw>
              </a:effectLst>
              <a:scene3d>
                <a:camera prst="orthographicFront"/>
                <a:lightRig rig="threePt" dir="t"/>
              </a:scene3d>
              <a:sp3d prstMaterial="translucentPowder"/>
            </c:spPr>
            <c:extLst>
              <c:ext xmlns:c16="http://schemas.microsoft.com/office/drawing/2014/chart" uri="{C3380CC4-5D6E-409C-BE32-E72D297353CC}">
                <c16:uniqueId val="{0000000A-A2C3-43DE-8573-3EA45633CF44}"/>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val>
            <c:numRef>
              <c:f>'3 Yr Rolling'!$E$24</c:f>
              <c:numCache>
                <c:formatCode>General</c:formatCode>
                <c:ptCount val="1"/>
                <c:pt idx="0">
                  <c:v>73.599999999999994</c:v>
                </c:pt>
              </c:numCache>
            </c:numRef>
          </c:val>
          <c:extLst>
            <c:ext xmlns:c16="http://schemas.microsoft.com/office/drawing/2014/chart" uri="{C3380CC4-5D6E-409C-BE32-E72D297353CC}">
              <c16:uniqueId val="{0000000B-A2C3-43DE-8573-3EA45633CF44}"/>
            </c:ext>
          </c:extLst>
        </c:ser>
        <c:dLbls>
          <c:showLegendKey val="0"/>
          <c:showVal val="1"/>
          <c:showCatName val="0"/>
          <c:showSerName val="0"/>
          <c:showPercent val="0"/>
          <c:showBubbleSize val="0"/>
        </c:dLbls>
        <c:gapWidth val="150"/>
        <c:shape val="box"/>
        <c:axId val="440836448"/>
        <c:axId val="440837760"/>
        <c:axId val="423301496"/>
        <c:extLst>
          <c:ext xmlns:c15="http://schemas.microsoft.com/office/drawing/2012/chart" uri="{02D57815-91ED-43cb-92C2-25804820EDAC}">
            <c15:filteredBarSeries>
              <c15:ser>
                <c:idx val="2"/>
                <c:order val="2"/>
                <c:tx>
                  <c:strRef>
                    <c:extLst>
                      <c:ext uri="{02D57815-91ED-43cb-92C2-25804820EDAC}">
                        <c15:formulaRef>
                          <c15:sqref>'3 Yr Rolling'!$D$9</c15:sqref>
                        </c15:formulaRef>
                      </c:ext>
                    </c:extLst>
                    <c:strCache>
                      <c:ptCount val="1"/>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l"/>
                  </a:scene3d>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uri="{CE6537A1-D6FC-4f65-9D91-7224C49458BB}">
                      <c15:showLeaderLines val="1"/>
                      <c15:leaderLines>
                        <c:spPr>
                          <a:ln w="9525">
                            <a:solidFill>
                              <a:schemeClr val="lt1">
                                <a:lumMod val="95000"/>
                                <a:alpha val="54000"/>
                              </a:schemeClr>
                            </a:solidFill>
                          </a:ln>
                          <a:effectLst/>
                        </c:spPr>
                      </c15:leaderLines>
                    </c:ext>
                  </c:extLst>
                </c:dLbls>
                <c:val>
                  <c:numRef>
                    <c:extLst>
                      <c:ext uri="{02D57815-91ED-43cb-92C2-25804820EDAC}">
                        <c15:formulaRef>
                          <c15:sqref>'3 Yr Rolling'!$E$9</c15:sqref>
                        </c15:formulaRef>
                      </c:ext>
                    </c:extLst>
                    <c:numCache>
                      <c:formatCode>General</c:formatCode>
                      <c:ptCount val="1"/>
                    </c:numCache>
                  </c:numRef>
                </c:val>
                <c:extLst>
                  <c:ext xmlns:c16="http://schemas.microsoft.com/office/drawing/2014/chart" uri="{C3380CC4-5D6E-409C-BE32-E72D297353CC}">
                    <c16:uniqueId val="{0000000C-A2C3-43DE-8573-3EA45633CF44}"/>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'3 Yr Rolling'!$D$10</c15:sqref>
                        </c15:formulaRef>
                      </c:ext>
                    </c:extLst>
                    <c:strCache>
                      <c:ptCount val="1"/>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l"/>
                  </a:scene3d>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val>
                  <c:numRef>
                    <c:extLst xmlns:c15="http://schemas.microsoft.com/office/drawing/2012/chart">
                      <c:ext xmlns:c15="http://schemas.microsoft.com/office/drawing/2012/chart" uri="{02D57815-91ED-43cb-92C2-25804820EDAC}">
                        <c15:formulaRef>
                          <c15:sqref>'3 Yr Rolling'!$E$10</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0D-A2C3-43DE-8573-3EA45633CF44}"/>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'3 Yr Rolling'!$D$11</c15:sqref>
                        </c15:formulaRef>
                      </c:ext>
                    </c:extLst>
                    <c:strCache>
                      <c:ptCount val="1"/>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l"/>
                  </a:scene3d>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val>
                  <c:numRef>
                    <c:extLst xmlns:c15="http://schemas.microsoft.com/office/drawing/2012/chart">
                      <c:ext xmlns:c15="http://schemas.microsoft.com/office/drawing/2012/chart" uri="{02D57815-91ED-43cb-92C2-25804820EDAC}">
                        <c15:formulaRef>
                          <c15:sqref>'3 Yr Rolling'!$E$11</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0E-A2C3-43DE-8573-3EA45633CF44}"/>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'3 Yr Rolling'!$D$12</c15:sqref>
                        </c15:formulaRef>
                      </c:ext>
                    </c:extLst>
                    <c:strCache>
                      <c:ptCount val="1"/>
                    </c:strCache>
                  </c:strRef>
                </c:tx>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l"/>
                  </a:scene3d>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val>
                  <c:numRef>
                    <c:extLst xmlns:c15="http://schemas.microsoft.com/office/drawing/2012/chart">
                      <c:ext xmlns:c15="http://schemas.microsoft.com/office/drawing/2012/chart" uri="{02D57815-91ED-43cb-92C2-25804820EDAC}">
                        <c15:formulaRef>
                          <c15:sqref>'3 Yr Rolling'!$E$12</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0F-A2C3-43DE-8573-3EA45633CF44}"/>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'3 Yr Rolling'!$D$13</c15:sqref>
                        </c15:formulaRef>
                      </c:ext>
                    </c:extLst>
                    <c:strCache>
                      <c:ptCount val="1"/>
                    </c:strCache>
                  </c:strRef>
                </c:tx>
                <c:spPr>
                  <a:gradFill rotWithShape="1">
                    <a:gsLst>
                      <a:gs pos="0">
                        <a:schemeClr val="accent1">
                          <a:lumMod val="60000"/>
                          <a:satMod val="103000"/>
                          <a:lumMod val="102000"/>
                          <a:tint val="94000"/>
                        </a:schemeClr>
                      </a:gs>
                      <a:gs pos="50000">
                        <a:schemeClr val="accent1">
                          <a:lumMod val="60000"/>
                          <a:satMod val="110000"/>
                          <a:lumMod val="100000"/>
                          <a:shade val="100000"/>
                        </a:schemeClr>
                      </a:gs>
                      <a:gs pos="100000">
                        <a:schemeClr val="accent1">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l"/>
                  </a:scene3d>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val>
                  <c:numRef>
                    <c:extLst xmlns:c15="http://schemas.microsoft.com/office/drawing/2012/chart">
                      <c:ext xmlns:c15="http://schemas.microsoft.com/office/drawing/2012/chart" uri="{02D57815-91ED-43cb-92C2-25804820EDAC}">
                        <c15:formulaRef>
                          <c15:sqref>'3 Yr Rolling'!$E$13</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10-A2C3-43DE-8573-3EA45633CF44}"/>
                  </c:ext>
                </c:extLst>
              </c15:ser>
            </c15:filteredBarSeries>
            <c15:filteredBarSeries>
              <c15:ser>
                <c:idx val="7"/>
                <c:order val="7"/>
                <c:tx>
                  <c:strRef>
                    <c:extLst xmlns:c15="http://schemas.microsoft.com/office/drawing/2012/chart">
                      <c:ext xmlns:c15="http://schemas.microsoft.com/office/drawing/2012/chart" uri="{02D57815-91ED-43cb-92C2-25804820EDAC}">
                        <c15:formulaRef>
                          <c15:sqref>'3 Yr Rolling'!$D$14</c15:sqref>
                        </c15:formulaRef>
                      </c:ext>
                    </c:extLst>
                    <c:strCache>
                      <c:ptCount val="1"/>
                    </c:strCache>
                  </c:strRef>
                </c:tx>
                <c:spPr>
                  <a:gradFill rotWithShape="1">
                    <a:gsLst>
                      <a:gs pos="0">
                        <a:schemeClr val="accent2">
                          <a:lumMod val="60000"/>
                          <a:satMod val="103000"/>
                          <a:lumMod val="102000"/>
                          <a:tint val="94000"/>
                        </a:schemeClr>
                      </a:gs>
                      <a:gs pos="50000">
                        <a:schemeClr val="accent2">
                          <a:lumMod val="60000"/>
                          <a:satMod val="110000"/>
                          <a:lumMod val="100000"/>
                          <a:shade val="100000"/>
                        </a:schemeClr>
                      </a:gs>
                      <a:gs pos="100000">
                        <a:schemeClr val="accent2">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l"/>
                  </a:scene3d>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val>
                  <c:numRef>
                    <c:extLst xmlns:c15="http://schemas.microsoft.com/office/drawing/2012/chart">
                      <c:ext xmlns:c15="http://schemas.microsoft.com/office/drawing/2012/chart" uri="{02D57815-91ED-43cb-92C2-25804820EDAC}">
                        <c15:formulaRef>
                          <c15:sqref>'3 Yr Rolling'!$E$14</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11-A2C3-43DE-8573-3EA45633CF44}"/>
                  </c:ext>
                </c:extLst>
              </c15:ser>
            </c15:filteredBarSeries>
            <c15:filteredBarSeries>
              <c15:ser>
                <c:idx val="10"/>
                <c:order val="10"/>
                <c:tx>
                  <c:strRef>
                    <c:extLst xmlns:c15="http://schemas.microsoft.com/office/drawing/2012/chart">
                      <c:ext xmlns:c15="http://schemas.microsoft.com/office/drawing/2012/chart" uri="{02D57815-91ED-43cb-92C2-25804820EDAC}">
                        <c15:formulaRef>
                          <c15:sqref>'3 Yr Rolling'!$D$17</c15:sqref>
                        </c15:formulaRef>
                      </c:ext>
                    </c:extLst>
                    <c:strCache>
                      <c:ptCount val="1"/>
                    </c:strCache>
                  </c:strRef>
                </c:tx>
                <c:spPr>
                  <a:gradFill rotWithShape="1">
                    <a:gsLst>
                      <a:gs pos="0">
                        <a:schemeClr val="accent5">
                          <a:lumMod val="60000"/>
                          <a:satMod val="103000"/>
                          <a:lumMod val="102000"/>
                          <a:tint val="94000"/>
                        </a:schemeClr>
                      </a:gs>
                      <a:gs pos="50000">
                        <a:schemeClr val="accent5">
                          <a:lumMod val="60000"/>
                          <a:satMod val="110000"/>
                          <a:lumMod val="100000"/>
                          <a:shade val="100000"/>
                        </a:schemeClr>
                      </a:gs>
                      <a:gs pos="100000">
                        <a:schemeClr val="accent5">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l"/>
                  </a:scene3d>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val>
                  <c:numRef>
                    <c:extLst xmlns:c15="http://schemas.microsoft.com/office/drawing/2012/chart">
                      <c:ext xmlns:c15="http://schemas.microsoft.com/office/drawing/2012/chart" uri="{02D57815-91ED-43cb-92C2-25804820EDAC}">
                        <c15:formulaRef>
                          <c15:sqref>'3 Yr Rolling'!$E$17</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12-A2C3-43DE-8573-3EA45633CF44}"/>
                  </c:ext>
                </c:extLst>
              </c15:ser>
            </c15:filteredBarSeries>
            <c15:filteredBarSeries>
              <c15:ser>
                <c:idx val="11"/>
                <c:order val="11"/>
                <c:tx>
                  <c:strRef>
                    <c:extLst xmlns:c15="http://schemas.microsoft.com/office/drawing/2012/chart">
                      <c:ext xmlns:c15="http://schemas.microsoft.com/office/drawing/2012/chart" uri="{02D57815-91ED-43cb-92C2-25804820EDAC}">
                        <c15:formulaRef>
                          <c15:sqref>'3 Yr Rolling'!$D$18</c15:sqref>
                        </c15:formulaRef>
                      </c:ext>
                    </c:extLst>
                    <c:strCache>
                      <c:ptCount val="1"/>
                    </c:strCache>
                  </c:strRef>
                </c:tx>
                <c:spPr>
                  <a:gradFill rotWithShape="1">
                    <a:gsLst>
                      <a:gs pos="0">
                        <a:schemeClr val="accent6">
                          <a:lumMod val="60000"/>
                          <a:satMod val="103000"/>
                          <a:lumMod val="102000"/>
                          <a:tint val="94000"/>
                        </a:schemeClr>
                      </a:gs>
                      <a:gs pos="50000">
                        <a:schemeClr val="accent6">
                          <a:lumMod val="60000"/>
                          <a:satMod val="110000"/>
                          <a:lumMod val="100000"/>
                          <a:shade val="100000"/>
                        </a:schemeClr>
                      </a:gs>
                      <a:gs pos="100000">
                        <a:schemeClr val="accent6">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l"/>
                  </a:scene3d>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val>
                  <c:numRef>
                    <c:extLst xmlns:c15="http://schemas.microsoft.com/office/drawing/2012/chart">
                      <c:ext xmlns:c15="http://schemas.microsoft.com/office/drawing/2012/chart" uri="{02D57815-91ED-43cb-92C2-25804820EDAC}">
                        <c15:formulaRef>
                          <c15:sqref>'3 Yr Rolling'!$E$18</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13-A2C3-43DE-8573-3EA45633CF44}"/>
                  </c:ext>
                </c:extLst>
              </c15:ser>
            </c15:filteredBarSeries>
            <c15:filteredBarSeries>
              <c15:ser>
                <c:idx val="12"/>
                <c:order val="12"/>
                <c:tx>
                  <c:strRef>
                    <c:extLst xmlns:c15="http://schemas.microsoft.com/office/drawing/2012/chart">
                      <c:ext xmlns:c15="http://schemas.microsoft.com/office/drawing/2012/chart" uri="{02D57815-91ED-43cb-92C2-25804820EDAC}">
                        <c15:formulaRef>
                          <c15:sqref>'3 Yr Rolling'!$D$19</c15:sqref>
                        </c15:formulaRef>
                      </c:ext>
                    </c:extLst>
                    <c:strCache>
                      <c:ptCount val="1"/>
                    </c:strCache>
                  </c:strRef>
                </c:tx>
                <c:spPr>
                  <a:gradFill rotWithShape="1">
                    <a:gsLst>
                      <a:gs pos="0">
                        <a:schemeClr val="accent1">
                          <a:lumMod val="80000"/>
                          <a:lumOff val="20000"/>
                          <a:satMod val="103000"/>
                          <a:lumMod val="102000"/>
                          <a:tint val="94000"/>
                        </a:schemeClr>
                      </a:gs>
                      <a:gs pos="50000">
                        <a:schemeClr val="accent1">
                          <a:lumMod val="80000"/>
                          <a:lumOff val="20000"/>
                          <a:satMod val="110000"/>
                          <a:lumMod val="100000"/>
                          <a:shade val="100000"/>
                        </a:schemeClr>
                      </a:gs>
                      <a:gs pos="100000">
                        <a:schemeClr val="accent1">
                          <a:lumMod val="80000"/>
                          <a:lumOff val="20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l"/>
                  </a:scene3d>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val>
                  <c:numRef>
                    <c:extLst xmlns:c15="http://schemas.microsoft.com/office/drawing/2012/chart">
                      <c:ext xmlns:c15="http://schemas.microsoft.com/office/drawing/2012/chart" uri="{02D57815-91ED-43cb-92C2-25804820EDAC}">
                        <c15:formulaRef>
                          <c15:sqref>'3 Yr Rolling'!$E$19</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14-A2C3-43DE-8573-3EA45633CF44}"/>
                  </c:ext>
                </c:extLst>
              </c15:ser>
            </c15:filteredBarSeries>
            <c15:filteredBarSeries>
              <c15:ser>
                <c:idx val="13"/>
                <c:order val="13"/>
                <c:tx>
                  <c:strRef>
                    <c:extLst xmlns:c15="http://schemas.microsoft.com/office/drawing/2012/chart">
                      <c:ext xmlns:c15="http://schemas.microsoft.com/office/drawing/2012/chart" uri="{02D57815-91ED-43cb-92C2-25804820EDAC}">
                        <c15:formulaRef>
                          <c15:sqref>'3 Yr Rolling'!$D$20</c15:sqref>
                        </c15:formulaRef>
                      </c:ext>
                    </c:extLst>
                    <c:strCache>
                      <c:ptCount val="1"/>
                    </c:strCache>
                  </c:strRef>
                </c:tx>
                <c:spPr>
                  <a:gradFill rotWithShape="1">
                    <a:gsLst>
                      <a:gs pos="0">
                        <a:schemeClr val="accent2">
                          <a:lumMod val="80000"/>
                          <a:lumOff val="20000"/>
                          <a:satMod val="103000"/>
                          <a:lumMod val="102000"/>
                          <a:tint val="94000"/>
                        </a:schemeClr>
                      </a:gs>
                      <a:gs pos="50000">
                        <a:schemeClr val="accent2">
                          <a:lumMod val="80000"/>
                          <a:lumOff val="20000"/>
                          <a:satMod val="110000"/>
                          <a:lumMod val="100000"/>
                          <a:shade val="100000"/>
                        </a:schemeClr>
                      </a:gs>
                      <a:gs pos="100000">
                        <a:schemeClr val="accent2">
                          <a:lumMod val="80000"/>
                          <a:lumOff val="20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l"/>
                  </a:scene3d>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val>
                  <c:numRef>
                    <c:extLst xmlns:c15="http://schemas.microsoft.com/office/drawing/2012/chart">
                      <c:ext xmlns:c15="http://schemas.microsoft.com/office/drawing/2012/chart" uri="{02D57815-91ED-43cb-92C2-25804820EDAC}">
                        <c15:formulaRef>
                          <c15:sqref>'3 Yr Rolling'!$E$20</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15-A2C3-43DE-8573-3EA45633CF44}"/>
                  </c:ext>
                </c:extLst>
              </c15:ser>
            </c15:filteredBarSeries>
            <c15:filteredBarSeries>
              <c15:ser>
                <c:idx val="14"/>
                <c:order val="14"/>
                <c:tx>
                  <c:strRef>
                    <c:extLst xmlns:c15="http://schemas.microsoft.com/office/drawing/2012/chart">
                      <c:ext xmlns:c15="http://schemas.microsoft.com/office/drawing/2012/chart" uri="{02D57815-91ED-43cb-92C2-25804820EDAC}">
                        <c15:formulaRef>
                          <c15:sqref>'3 Yr Rolling'!$D$21</c15:sqref>
                        </c15:formulaRef>
                      </c:ext>
                    </c:extLst>
                    <c:strCache>
                      <c:ptCount val="1"/>
                    </c:strCache>
                  </c:strRef>
                </c:tx>
                <c:spPr>
                  <a:gradFill rotWithShape="1">
                    <a:gsLst>
                      <a:gs pos="0">
                        <a:schemeClr val="accent3">
                          <a:lumMod val="80000"/>
                          <a:lumOff val="20000"/>
                          <a:satMod val="103000"/>
                          <a:lumMod val="102000"/>
                          <a:tint val="94000"/>
                        </a:schemeClr>
                      </a:gs>
                      <a:gs pos="50000">
                        <a:schemeClr val="accent3">
                          <a:lumMod val="80000"/>
                          <a:lumOff val="20000"/>
                          <a:satMod val="110000"/>
                          <a:lumMod val="100000"/>
                          <a:shade val="100000"/>
                        </a:schemeClr>
                      </a:gs>
                      <a:gs pos="100000">
                        <a:schemeClr val="accent3">
                          <a:lumMod val="80000"/>
                          <a:lumOff val="20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l"/>
                  </a:scene3d>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val>
                  <c:numRef>
                    <c:extLst xmlns:c15="http://schemas.microsoft.com/office/drawing/2012/chart">
                      <c:ext xmlns:c15="http://schemas.microsoft.com/office/drawing/2012/chart" uri="{02D57815-91ED-43cb-92C2-25804820EDAC}">
                        <c15:formulaRef>
                          <c15:sqref>'3 Yr Rolling'!$E$21</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16-A2C3-43DE-8573-3EA45633CF44}"/>
                  </c:ext>
                </c:extLst>
              </c15:ser>
            </c15:filteredBarSeries>
            <c15:filteredBarSeries>
              <c15:ser>
                <c:idx val="15"/>
                <c:order val="15"/>
                <c:tx>
                  <c:strRef>
                    <c:extLst xmlns:c15="http://schemas.microsoft.com/office/drawing/2012/chart">
                      <c:ext xmlns:c15="http://schemas.microsoft.com/office/drawing/2012/chart" uri="{02D57815-91ED-43cb-92C2-25804820EDAC}">
                        <c15:formulaRef>
                          <c15:sqref>'3 Yr Rolling'!$D$22</c15:sqref>
                        </c15:formulaRef>
                      </c:ext>
                    </c:extLst>
                    <c:strCache>
                      <c:ptCount val="1"/>
                    </c:strCache>
                  </c:strRef>
                </c:tx>
                <c:spPr>
                  <a:gradFill rotWithShape="1">
                    <a:gsLst>
                      <a:gs pos="0">
                        <a:schemeClr val="accent4">
                          <a:lumMod val="80000"/>
                          <a:lumOff val="20000"/>
                          <a:satMod val="103000"/>
                          <a:lumMod val="102000"/>
                          <a:tint val="94000"/>
                        </a:schemeClr>
                      </a:gs>
                      <a:gs pos="50000">
                        <a:schemeClr val="accent4">
                          <a:lumMod val="80000"/>
                          <a:lumOff val="20000"/>
                          <a:satMod val="110000"/>
                          <a:lumMod val="100000"/>
                          <a:shade val="100000"/>
                        </a:schemeClr>
                      </a:gs>
                      <a:gs pos="100000">
                        <a:schemeClr val="accent4">
                          <a:lumMod val="80000"/>
                          <a:lumOff val="20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l"/>
                  </a:scene3d>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val>
                  <c:numRef>
                    <c:extLst xmlns:c15="http://schemas.microsoft.com/office/drawing/2012/chart">
                      <c:ext xmlns:c15="http://schemas.microsoft.com/office/drawing/2012/chart" uri="{02D57815-91ED-43cb-92C2-25804820EDAC}">
                        <c15:formulaRef>
                          <c15:sqref>'3 Yr Rolling'!$E$22</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17-A2C3-43DE-8573-3EA45633CF44}"/>
                  </c:ext>
                </c:extLst>
              </c15:ser>
            </c15:filteredBarSeries>
          </c:ext>
        </c:extLst>
      </c:bar3DChart>
      <c:catAx>
        <c:axId val="440836448"/>
        <c:scaling>
          <c:orientation val="minMax"/>
        </c:scaling>
        <c:delete val="1"/>
        <c:axPos val="b"/>
        <c:numFmt formatCode="General" sourceLinked="1"/>
        <c:majorTickMark val="none"/>
        <c:minorTickMark val="none"/>
        <c:tickLblPos val="nextTo"/>
        <c:crossAx val="440837760"/>
        <c:crosses val="autoZero"/>
        <c:auto val="1"/>
        <c:lblAlgn val="ctr"/>
        <c:lblOffset val="100"/>
        <c:noMultiLvlLbl val="0"/>
      </c:catAx>
      <c:valAx>
        <c:axId val="440837760"/>
        <c:scaling>
          <c:orientation val="minMax"/>
        </c:scaling>
        <c:delete val="0"/>
        <c:axPos val="l"/>
        <c:title>
          <c:tx>
            <c:rich>
              <a:bodyPr rot="-540000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r>
                  <a:rPr lang="en-US"/>
                  <a:t>%</a:t>
                </a:r>
              </a:p>
            </c:rich>
          </c:tx>
          <c:overlay val="0"/>
          <c:spPr>
            <a:noFill/>
            <a:ln>
              <a:noFill/>
            </a:ln>
            <a:effectLst/>
          </c:spPr>
          <c:txPr>
            <a:bodyPr rot="-540000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440836448"/>
        <c:crosses val="autoZero"/>
        <c:crossBetween val="between"/>
      </c:valAx>
      <c:serAx>
        <c:axId val="423301496"/>
        <c:scaling>
          <c:orientation val="minMax"/>
        </c:scaling>
        <c:delete val="0"/>
        <c:axPos val="b"/>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440837760"/>
        <c:crosses val="autoZero"/>
      </c:ser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4">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dk1">
            <a:lumMod val="50000"/>
            <a:lumOff val="50000"/>
          </a:schemeClr>
        </a:solidFill>
        <a:round/>
      </a:ln>
    </cs:spPr>
  </cs:gridlineMajor>
  <cs:gridlineMinor>
    <cs:lnRef idx="0"/>
    <cs:fillRef idx="0"/>
    <cs:effectRef idx="0"/>
    <cs:fontRef idx="minor">
      <a:schemeClr val="tx1"/>
    </cs:fontRef>
    <cs:spPr>
      <a:ln>
        <a:solidFill>
          <a:schemeClr val="dk1">
            <a:lumMod val="60000"/>
            <a:lumOff val="40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96223E-3785-4FD5-944E-8C56C603D22C}"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A376CB38-D616-40BB-8956-D048C82F5D6F}">
      <dgm:prSet/>
      <dgm:spPr/>
      <dgm:t>
        <a:bodyPr/>
        <a:lstStyle/>
        <a:p>
          <a:r>
            <a:rPr lang="fr-CA" b="0" i="0" dirty="0"/>
            <a:t>Bienvenue et bonsoir!</a:t>
          </a:r>
          <a:endParaRPr lang="en-US" dirty="0"/>
        </a:p>
      </dgm:t>
    </dgm:pt>
    <dgm:pt modelId="{A9459A5E-8297-4A7C-BDDA-50D4F26F09E0}" type="parTrans" cxnId="{962A3550-AEE6-4525-881F-B8192AD04577}">
      <dgm:prSet/>
      <dgm:spPr/>
      <dgm:t>
        <a:bodyPr/>
        <a:lstStyle/>
        <a:p>
          <a:endParaRPr lang="en-US"/>
        </a:p>
      </dgm:t>
    </dgm:pt>
    <dgm:pt modelId="{87C01A4B-7EF6-4351-8178-27FDAFF72982}" type="sibTrans" cxnId="{962A3550-AEE6-4525-881F-B8192AD04577}">
      <dgm:prSet/>
      <dgm:spPr/>
      <dgm:t>
        <a:bodyPr/>
        <a:lstStyle/>
        <a:p>
          <a:endParaRPr lang="en-US"/>
        </a:p>
      </dgm:t>
    </dgm:pt>
    <dgm:pt modelId="{7778B93A-E2F4-4115-869E-0707091D5498}" type="pres">
      <dgm:prSet presAssocID="{A396223E-3785-4FD5-944E-8C56C603D22C}" presName="linear" presStyleCnt="0">
        <dgm:presLayoutVars>
          <dgm:animLvl val="lvl"/>
          <dgm:resizeHandles val="exact"/>
        </dgm:presLayoutVars>
      </dgm:prSet>
      <dgm:spPr/>
    </dgm:pt>
    <dgm:pt modelId="{70F19309-6288-4162-8C21-E0A9311DD7B2}" type="pres">
      <dgm:prSet presAssocID="{A376CB38-D616-40BB-8956-D048C82F5D6F}" presName="parentText" presStyleLbl="node1" presStyleIdx="0" presStyleCnt="1">
        <dgm:presLayoutVars>
          <dgm:chMax val="0"/>
          <dgm:bulletEnabled val="1"/>
        </dgm:presLayoutVars>
      </dgm:prSet>
      <dgm:spPr/>
    </dgm:pt>
  </dgm:ptLst>
  <dgm:cxnLst>
    <dgm:cxn modelId="{DC95F82F-67AC-44BB-B9E5-A995B2CA940D}" type="presOf" srcId="{A376CB38-D616-40BB-8956-D048C82F5D6F}" destId="{70F19309-6288-4162-8C21-E0A9311DD7B2}" srcOrd="0" destOrd="0" presId="urn:microsoft.com/office/officeart/2005/8/layout/vList2"/>
    <dgm:cxn modelId="{962A3550-AEE6-4525-881F-B8192AD04577}" srcId="{A396223E-3785-4FD5-944E-8C56C603D22C}" destId="{A376CB38-D616-40BB-8956-D048C82F5D6F}" srcOrd="0" destOrd="0" parTransId="{A9459A5E-8297-4A7C-BDDA-50D4F26F09E0}" sibTransId="{87C01A4B-7EF6-4351-8178-27FDAFF72982}"/>
    <dgm:cxn modelId="{5617FEF0-623A-4206-BD86-9FF742B293C4}" type="presOf" srcId="{A396223E-3785-4FD5-944E-8C56C603D22C}" destId="{7778B93A-E2F4-4115-869E-0707091D5498}" srcOrd="0" destOrd="0" presId="urn:microsoft.com/office/officeart/2005/8/layout/vList2"/>
    <dgm:cxn modelId="{3BD353D4-D844-4E90-BAA3-CD2EEEAC1738}" type="presParOf" srcId="{7778B93A-E2F4-4115-869E-0707091D5498}" destId="{70F19309-6288-4162-8C21-E0A9311DD7B2}"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F19309-6288-4162-8C21-E0A9311DD7B2}">
      <dsp:nvSpPr>
        <dsp:cNvPr id="0" name=""/>
        <dsp:cNvSpPr/>
      </dsp:nvSpPr>
      <dsp:spPr>
        <a:xfrm>
          <a:off x="0" y="685893"/>
          <a:ext cx="8596312" cy="2509650"/>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r>
            <a:rPr lang="fr-CA" sz="6500" b="0" i="0" kern="1200" dirty="0"/>
            <a:t>Bienvenue et bonsoir!</a:t>
          </a:r>
          <a:endParaRPr lang="en-US" sz="6500" kern="1200" dirty="0"/>
        </a:p>
      </dsp:txBody>
      <dsp:txXfrm>
        <a:off x="122511" y="808404"/>
        <a:ext cx="8351290" cy="226462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5E2E62-9341-4C8F-A437-8F5F36C61E7F}" type="datetimeFigureOut">
              <a:rPr lang="en-US" smtClean="0"/>
              <a:t>1/18/2022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D6FD15-4C2A-4728-A7C7-EBDFB4486C58}" type="slidenum">
              <a:rPr lang="en-US" smtClean="0"/>
              <a:t>‹#›</a:t>
            </a:fld>
            <a:endParaRPr lang="en-US"/>
          </a:p>
        </p:txBody>
      </p:sp>
    </p:spTree>
    <p:extLst>
      <p:ext uri="{BB962C8B-B14F-4D97-AF65-F5344CB8AC3E}">
        <p14:creationId xmlns:p14="http://schemas.microsoft.com/office/powerpoint/2010/main" val="27123717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Land and People Acknowledgement</a:t>
            </a:r>
          </a:p>
          <a:p>
            <a:r>
              <a:rPr lang="en-US"/>
              <a:t>We acknowledge with respect the history and culture of the peoples with whom Treaty 6 was signed and the land upon which Elk Island Public Schools reside. We also acknowledge the traditional homeland of the Métis Nation.</a:t>
            </a:r>
            <a:endParaRPr lang="en-US">
              <a:cs typeface="Calibri"/>
            </a:endParaRPr>
          </a:p>
          <a:p>
            <a:r>
              <a:rPr lang="en-US"/>
              <a:t>We recognize our responsibility as Treaty members and </a:t>
            </a:r>
            <a:r>
              <a:rPr lang="en-US" err="1"/>
              <a:t>honour</a:t>
            </a:r>
            <a:r>
              <a:rPr lang="en-US"/>
              <a:t> the heritage and gifts of the First Peoples.</a:t>
            </a:r>
            <a:endParaRPr lang="en-US">
              <a:cs typeface="Calibri"/>
            </a:endParaRPr>
          </a:p>
          <a:p>
            <a:r>
              <a:rPr lang="en-US"/>
              <a:t>We commit to moving forward in partnership with Indigenous communities in a spirit of collaboration and reconciliation</a:t>
            </a:r>
            <a:endParaRPr lang="en-US">
              <a:cs typeface="Calibri"/>
            </a:endParaRPr>
          </a:p>
          <a:p>
            <a:endParaRPr lang="en-US">
              <a:cs typeface="Calibri"/>
            </a:endParaRPr>
          </a:p>
        </p:txBody>
      </p:sp>
      <p:sp>
        <p:nvSpPr>
          <p:cNvPr id="4" name="Slide Number Placeholder 3"/>
          <p:cNvSpPr>
            <a:spLocks noGrp="1"/>
          </p:cNvSpPr>
          <p:nvPr>
            <p:ph type="sldNum" sz="quarter" idx="10"/>
          </p:nvPr>
        </p:nvSpPr>
        <p:spPr/>
        <p:txBody>
          <a:bodyPr/>
          <a:lstStyle/>
          <a:p>
            <a:fld id="{9CD6FD15-4C2A-4728-A7C7-EBDFB4486C58}" type="slidenum">
              <a:rPr lang="en-US" smtClean="0"/>
              <a:t>2</a:t>
            </a:fld>
            <a:endParaRPr lang="en-US"/>
          </a:p>
        </p:txBody>
      </p:sp>
    </p:spTree>
    <p:extLst>
      <p:ext uri="{BB962C8B-B14F-4D97-AF65-F5344CB8AC3E}">
        <p14:creationId xmlns:p14="http://schemas.microsoft.com/office/powerpoint/2010/main" val="19486379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3" name="Shape 10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650329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3" name="Shape 10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2564538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72C2F11-5C97-4FFF-9C64-535E0CA6C7CF}" type="datetimeFigureOut">
              <a:rPr lang="en-US" smtClean="0"/>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4CEDE5-AA23-4B70-843E-71144CF4DC39}" type="slidenum">
              <a:rPr lang="en-US" smtClean="0"/>
              <a:t>‹#›</a:t>
            </a:fld>
            <a:endParaRPr lang="en-US"/>
          </a:p>
        </p:txBody>
      </p:sp>
    </p:spTree>
    <p:extLst>
      <p:ext uri="{BB962C8B-B14F-4D97-AF65-F5344CB8AC3E}">
        <p14:creationId xmlns:p14="http://schemas.microsoft.com/office/powerpoint/2010/main" val="3110151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2C2F11-5C97-4FFF-9C64-535E0CA6C7CF}" type="datetimeFigureOut">
              <a:rPr lang="en-US" smtClean="0"/>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4CEDE5-AA23-4B70-843E-71144CF4DC39}" type="slidenum">
              <a:rPr lang="en-US" smtClean="0"/>
              <a:t>‹#›</a:t>
            </a:fld>
            <a:endParaRPr lang="en-US"/>
          </a:p>
        </p:txBody>
      </p:sp>
    </p:spTree>
    <p:extLst>
      <p:ext uri="{BB962C8B-B14F-4D97-AF65-F5344CB8AC3E}">
        <p14:creationId xmlns:p14="http://schemas.microsoft.com/office/powerpoint/2010/main" val="18278255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2C2F11-5C97-4FFF-9C64-535E0CA6C7CF}" type="datetimeFigureOut">
              <a:rPr lang="en-US" smtClean="0"/>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4CEDE5-AA23-4B70-843E-71144CF4DC39}"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3791907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2C2F11-5C97-4FFF-9C64-535E0CA6C7CF}" type="datetimeFigureOut">
              <a:rPr lang="en-US" smtClean="0"/>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4CEDE5-AA23-4B70-843E-71144CF4DC39}" type="slidenum">
              <a:rPr lang="en-US" smtClean="0"/>
              <a:t>‹#›</a:t>
            </a:fld>
            <a:endParaRPr lang="en-US"/>
          </a:p>
        </p:txBody>
      </p:sp>
    </p:spTree>
    <p:extLst>
      <p:ext uri="{BB962C8B-B14F-4D97-AF65-F5344CB8AC3E}">
        <p14:creationId xmlns:p14="http://schemas.microsoft.com/office/powerpoint/2010/main" val="32706511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2C2F11-5C97-4FFF-9C64-535E0CA6C7CF}" type="datetimeFigureOut">
              <a:rPr lang="en-US" smtClean="0"/>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4CEDE5-AA23-4B70-843E-71144CF4DC39}"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9012683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2C2F11-5C97-4FFF-9C64-535E0CA6C7CF}" type="datetimeFigureOut">
              <a:rPr lang="en-US" smtClean="0"/>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4CEDE5-AA23-4B70-843E-71144CF4DC39}" type="slidenum">
              <a:rPr lang="en-US" smtClean="0"/>
              <a:t>‹#›</a:t>
            </a:fld>
            <a:endParaRPr lang="en-US"/>
          </a:p>
        </p:txBody>
      </p:sp>
    </p:spTree>
    <p:extLst>
      <p:ext uri="{BB962C8B-B14F-4D97-AF65-F5344CB8AC3E}">
        <p14:creationId xmlns:p14="http://schemas.microsoft.com/office/powerpoint/2010/main" val="35467340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2C2F11-5C97-4FFF-9C64-535E0CA6C7CF}" type="datetimeFigureOut">
              <a:rPr lang="en-US" smtClean="0"/>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4CEDE5-AA23-4B70-843E-71144CF4DC39}" type="slidenum">
              <a:rPr lang="en-US" smtClean="0"/>
              <a:t>‹#›</a:t>
            </a:fld>
            <a:endParaRPr lang="en-US"/>
          </a:p>
        </p:txBody>
      </p:sp>
    </p:spTree>
    <p:extLst>
      <p:ext uri="{BB962C8B-B14F-4D97-AF65-F5344CB8AC3E}">
        <p14:creationId xmlns:p14="http://schemas.microsoft.com/office/powerpoint/2010/main" val="40057901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2C2F11-5C97-4FFF-9C64-535E0CA6C7CF}" type="datetimeFigureOut">
              <a:rPr lang="en-US" smtClean="0"/>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4CEDE5-AA23-4B70-843E-71144CF4DC39}" type="slidenum">
              <a:rPr lang="en-US" smtClean="0"/>
              <a:t>‹#›</a:t>
            </a:fld>
            <a:endParaRPr lang="en-US"/>
          </a:p>
        </p:txBody>
      </p:sp>
    </p:spTree>
    <p:extLst>
      <p:ext uri="{BB962C8B-B14F-4D97-AF65-F5344CB8AC3E}">
        <p14:creationId xmlns:p14="http://schemas.microsoft.com/office/powerpoint/2010/main" val="424474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2C2F11-5C97-4FFF-9C64-535E0CA6C7CF}" type="datetimeFigureOut">
              <a:rPr lang="en-US" smtClean="0"/>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4CEDE5-AA23-4B70-843E-71144CF4DC39}" type="slidenum">
              <a:rPr lang="en-US" smtClean="0"/>
              <a:t>‹#›</a:t>
            </a:fld>
            <a:endParaRPr lang="en-US"/>
          </a:p>
        </p:txBody>
      </p:sp>
    </p:spTree>
    <p:extLst>
      <p:ext uri="{BB962C8B-B14F-4D97-AF65-F5344CB8AC3E}">
        <p14:creationId xmlns:p14="http://schemas.microsoft.com/office/powerpoint/2010/main" val="1753545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2C2F11-5C97-4FFF-9C64-535E0CA6C7CF}" type="datetimeFigureOut">
              <a:rPr lang="en-US" smtClean="0"/>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4CEDE5-AA23-4B70-843E-71144CF4DC39}" type="slidenum">
              <a:rPr lang="en-US" smtClean="0"/>
              <a:t>‹#›</a:t>
            </a:fld>
            <a:endParaRPr lang="en-US"/>
          </a:p>
        </p:txBody>
      </p:sp>
    </p:spTree>
    <p:extLst>
      <p:ext uri="{BB962C8B-B14F-4D97-AF65-F5344CB8AC3E}">
        <p14:creationId xmlns:p14="http://schemas.microsoft.com/office/powerpoint/2010/main" val="3493841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2C2F11-5C97-4FFF-9C64-535E0CA6C7CF}" type="datetimeFigureOut">
              <a:rPr lang="en-US" smtClean="0"/>
              <a:t>1/18/2022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4CEDE5-AA23-4B70-843E-71144CF4DC39}" type="slidenum">
              <a:rPr lang="en-US" smtClean="0"/>
              <a:t>‹#›</a:t>
            </a:fld>
            <a:endParaRPr lang="en-US"/>
          </a:p>
        </p:txBody>
      </p:sp>
    </p:spTree>
    <p:extLst>
      <p:ext uri="{BB962C8B-B14F-4D97-AF65-F5344CB8AC3E}">
        <p14:creationId xmlns:p14="http://schemas.microsoft.com/office/powerpoint/2010/main" val="3696974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2C2F11-5C97-4FFF-9C64-535E0CA6C7CF}" type="datetimeFigureOut">
              <a:rPr lang="en-US" smtClean="0"/>
              <a:t>1/18/2022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4CEDE5-AA23-4B70-843E-71144CF4DC39}" type="slidenum">
              <a:rPr lang="en-US" smtClean="0"/>
              <a:t>‹#›</a:t>
            </a:fld>
            <a:endParaRPr lang="en-US"/>
          </a:p>
        </p:txBody>
      </p:sp>
    </p:spTree>
    <p:extLst>
      <p:ext uri="{BB962C8B-B14F-4D97-AF65-F5344CB8AC3E}">
        <p14:creationId xmlns:p14="http://schemas.microsoft.com/office/powerpoint/2010/main" val="2925397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2C2F11-5C97-4FFF-9C64-535E0CA6C7CF}" type="datetimeFigureOut">
              <a:rPr lang="en-US" smtClean="0"/>
              <a:t>1/18/2022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4CEDE5-AA23-4B70-843E-71144CF4DC39}" type="slidenum">
              <a:rPr lang="en-US" smtClean="0"/>
              <a:t>‹#›</a:t>
            </a:fld>
            <a:endParaRPr lang="en-US"/>
          </a:p>
        </p:txBody>
      </p:sp>
    </p:spTree>
    <p:extLst>
      <p:ext uri="{BB962C8B-B14F-4D97-AF65-F5344CB8AC3E}">
        <p14:creationId xmlns:p14="http://schemas.microsoft.com/office/powerpoint/2010/main" val="3732470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2C2F11-5C97-4FFF-9C64-535E0CA6C7CF}" type="datetimeFigureOut">
              <a:rPr lang="en-US" smtClean="0"/>
              <a:t>1/18/2022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4CEDE5-AA23-4B70-843E-71144CF4DC39}" type="slidenum">
              <a:rPr lang="en-US" smtClean="0"/>
              <a:t>‹#›</a:t>
            </a:fld>
            <a:endParaRPr lang="en-US"/>
          </a:p>
        </p:txBody>
      </p:sp>
    </p:spTree>
    <p:extLst>
      <p:ext uri="{BB962C8B-B14F-4D97-AF65-F5344CB8AC3E}">
        <p14:creationId xmlns:p14="http://schemas.microsoft.com/office/powerpoint/2010/main" val="2125939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72C2F11-5C97-4FFF-9C64-535E0CA6C7CF}" type="datetimeFigureOut">
              <a:rPr lang="en-US" smtClean="0"/>
              <a:t>1/18/2022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4CEDE5-AA23-4B70-843E-71144CF4DC39}" type="slidenum">
              <a:rPr lang="en-US" smtClean="0"/>
              <a:t>‹#›</a:t>
            </a:fld>
            <a:endParaRPr lang="en-US"/>
          </a:p>
        </p:txBody>
      </p:sp>
    </p:spTree>
    <p:extLst>
      <p:ext uri="{BB962C8B-B14F-4D97-AF65-F5344CB8AC3E}">
        <p14:creationId xmlns:p14="http://schemas.microsoft.com/office/powerpoint/2010/main" val="23405972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72C2F11-5C97-4FFF-9C64-535E0CA6C7CF}" type="datetimeFigureOut">
              <a:rPr lang="en-US" smtClean="0"/>
              <a:t>1/18/2022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4CEDE5-AA23-4B70-843E-71144CF4DC39}" type="slidenum">
              <a:rPr lang="en-US" smtClean="0"/>
              <a:t>‹#›</a:t>
            </a:fld>
            <a:endParaRPr lang="en-US"/>
          </a:p>
        </p:txBody>
      </p:sp>
    </p:spTree>
    <p:extLst>
      <p:ext uri="{BB962C8B-B14F-4D97-AF65-F5344CB8AC3E}">
        <p14:creationId xmlns:p14="http://schemas.microsoft.com/office/powerpoint/2010/main" val="436854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72C2F11-5C97-4FFF-9C64-535E0CA6C7CF}" type="datetimeFigureOut">
              <a:rPr lang="en-US" smtClean="0"/>
              <a:t>1/18/2022</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BE4CEDE5-AA23-4B70-843E-71144CF4DC39}" type="slidenum">
              <a:rPr lang="en-US" smtClean="0"/>
              <a:t>‹#›</a:t>
            </a:fld>
            <a:endParaRPr lang="en-US"/>
          </a:p>
        </p:txBody>
      </p:sp>
      <p:pic>
        <p:nvPicPr>
          <p:cNvPr id="18" name="Picture 17">
            <a:extLst>
              <a:ext uri="{FF2B5EF4-FFF2-40B4-BE49-F238E27FC236}">
                <a16:creationId xmlns:a16="http://schemas.microsoft.com/office/drawing/2014/main" id="{4703DB0E-A5AB-4BA2-86E3-C5C95A889153}"/>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0888112" y="5484057"/>
            <a:ext cx="989454" cy="996950"/>
          </a:xfrm>
          <a:prstGeom prst="rect">
            <a:avLst/>
          </a:prstGeom>
        </p:spPr>
      </p:pic>
    </p:spTree>
    <p:extLst>
      <p:ext uri="{BB962C8B-B14F-4D97-AF65-F5344CB8AC3E}">
        <p14:creationId xmlns:p14="http://schemas.microsoft.com/office/powerpoint/2010/main" val="106852189"/>
      </p:ext>
    </p:extLst>
  </p:cSld>
  <p:clrMap bg1="lt1" tx1="dk1" bg2="lt2" tx2="dk2" accent1="accent1" accent2="accent2" accent3="accent3" accent4="accent4" accent5="accent5" accent6="accent6" hlink="hlink" folHlink="folHlink"/>
  <p:sldLayoutIdLst>
    <p:sldLayoutId id="2147484289" r:id="rId1"/>
    <p:sldLayoutId id="2147484290" r:id="rId2"/>
    <p:sldLayoutId id="2147484291" r:id="rId3"/>
    <p:sldLayoutId id="2147484292" r:id="rId4"/>
    <p:sldLayoutId id="2147484293" r:id="rId5"/>
    <p:sldLayoutId id="2147484294" r:id="rId6"/>
    <p:sldLayoutId id="2147484295" r:id="rId7"/>
    <p:sldLayoutId id="2147484296" r:id="rId8"/>
    <p:sldLayoutId id="2147484297" r:id="rId9"/>
    <p:sldLayoutId id="2147484298" r:id="rId10"/>
    <p:sldLayoutId id="2147484299" r:id="rId11"/>
    <p:sldLayoutId id="2147484300" r:id="rId12"/>
    <p:sldLayoutId id="2147484301" r:id="rId13"/>
    <p:sldLayoutId id="2147484302" r:id="rId14"/>
    <p:sldLayoutId id="2147484303" r:id="rId15"/>
    <p:sldLayoutId id="214748430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hyperlink" Target="https://www.ualberta.ca/campus-saint-jean/programs/etudes-1er-cyle/baccalaureat-sciences/index.html" TargetMode="External"/><Relationship Id="rId3" Type="http://schemas.openxmlformats.org/officeDocument/2006/relationships/hyperlink" Target="https://www.ualberta.ca/campus-saint-jean/programs/etudes-1er-cyle/satellite-campus.html" TargetMode="External"/><Relationship Id="rId7" Type="http://schemas.openxmlformats.org/officeDocument/2006/relationships/hyperlink" Target="https://www.ualberta.ca/campus-saint-jean/programs/etudes-1er-cyle/bacc-education-apres-diplome/index.html" TargetMode="External"/><Relationship Id="rId12" Type="http://schemas.openxmlformats.org/officeDocument/2006/relationships/hyperlink" Target="https://www.ualberta.ca/campus-saint-jean/programs/etudes-1er-cyle/sciences-genie/index.html" TargetMode="Externa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hyperlink" Target="https://www.ualberta.ca/campus-saint-jean/programs/etudes-1er-cyle/bacc-combine-education-sciences/index.html" TargetMode="External"/><Relationship Id="rId11" Type="http://schemas.openxmlformats.org/officeDocument/2006/relationships/hyperlink" Target="https://www.ualberta.ca/campus-saint-jean/programs/etudes-1er-cyle/science-infirmiere/index.html" TargetMode="External"/><Relationship Id="rId5" Type="http://schemas.openxmlformats.org/officeDocument/2006/relationships/hyperlink" Target="https://www.ualberta.ca/campus-saint-jean/programs/etudes-1er-cyle/bacc-education-elementaire/index.html" TargetMode="External"/><Relationship Id="rId10" Type="http://schemas.openxmlformats.org/officeDocument/2006/relationships/hyperlink" Target="https://www.ualberta.ca/campus-saint-jean/programs/etudes-1er-cyle/administration-des-affaires/index.html" TargetMode="External"/><Relationship Id="rId4" Type="http://schemas.openxmlformats.org/officeDocument/2006/relationships/hyperlink" Target="https://www.ualberta.ca/campus-saint-jean/programs/etudes-1er-cyle/bacc-education-secondaire/index.html" TargetMode="External"/><Relationship Id="rId9" Type="http://schemas.openxmlformats.org/officeDocument/2006/relationships/hyperlink" Target="https://www.ualberta.ca/campus-saint-jean/programs/etudes-1er-cyle/baccalaureat-arts/index.html" TargetMode="External"/></Relationships>
</file>

<file path=ppt/slides/_rels/slide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uab.ca/advising"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mailto:Amit.Mali@eips.ca" TargetMode="External"/><Relationship Id="rId2" Type="http://schemas.openxmlformats.org/officeDocument/2006/relationships/hyperlink" Target="mailto:MJ.Nam@eips.ca" TargetMode="Externa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hyperlink" Target="mailto:Kyle.Samuratunga@eips.ca" TargetMode="External"/><Relationship Id="rId4" Type="http://schemas.openxmlformats.org/officeDocument/2006/relationships/hyperlink" Target="mailto:Tandy.Atchison@eips.ca"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G"/><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08830" y="821483"/>
            <a:ext cx="8744770" cy="1572849"/>
          </a:xfrm>
        </p:spPr>
        <p:txBody>
          <a:bodyPr>
            <a:noAutofit/>
          </a:bodyPr>
          <a:lstStyle/>
          <a:p>
            <a:pPr algn="l">
              <a:lnSpc>
                <a:spcPct val="90000"/>
              </a:lnSpc>
              <a:spcBef>
                <a:spcPts val="200"/>
              </a:spcBef>
              <a:spcAft>
                <a:spcPts val="1200"/>
              </a:spcAft>
            </a:pPr>
            <a:r>
              <a:rPr lang="en-US" sz="3600" dirty="0"/>
              <a:t>Elk Island Public Schools </a:t>
            </a:r>
            <a:br>
              <a:rPr lang="en-US" sz="4400" dirty="0"/>
            </a:br>
            <a:r>
              <a:rPr lang="en-US" sz="4400" b="1" dirty="0"/>
              <a:t>SECONDARY FRENCH IMMERSION </a:t>
            </a:r>
            <a:br>
              <a:rPr lang="en-US" sz="4400" dirty="0"/>
            </a:br>
            <a:r>
              <a:rPr lang="en-US" sz="4400" dirty="0"/>
              <a:t>Information Night</a:t>
            </a:r>
          </a:p>
        </p:txBody>
      </p:sp>
      <p:pic>
        <p:nvPicPr>
          <p:cNvPr id="6" name="Picture 5" descr="A picture containing text, sign, vector graphics&#10;&#10;Description automatically generated">
            <a:extLst>
              <a:ext uri="{FF2B5EF4-FFF2-40B4-BE49-F238E27FC236}">
                <a16:creationId xmlns:a16="http://schemas.microsoft.com/office/drawing/2014/main" id="{B1DD213C-F8BB-43F2-AF65-0D639D61C76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4346" r="-24346"/>
          <a:stretch/>
        </p:blipFill>
        <p:spPr>
          <a:xfrm>
            <a:off x="-88514" y="3052631"/>
            <a:ext cx="5721218" cy="3340752"/>
          </a:xfrm>
          <a:prstGeom prst="rect">
            <a:avLst/>
          </a:prstGeom>
        </p:spPr>
      </p:pic>
      <p:pic>
        <p:nvPicPr>
          <p:cNvPr id="24" name="Picture 23" descr="Logo, company name&#10;&#10;Description automatically generated">
            <a:extLst>
              <a:ext uri="{FF2B5EF4-FFF2-40B4-BE49-F238E27FC236}">
                <a16:creationId xmlns:a16="http://schemas.microsoft.com/office/drawing/2014/main" id="{86BC649B-5C9C-4BB8-B83B-C4850565217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37176" y="5458402"/>
            <a:ext cx="1026300" cy="1039338"/>
          </a:xfrm>
          <a:prstGeom prst="rect">
            <a:avLst/>
          </a:prstGeom>
        </p:spPr>
      </p:pic>
      <p:pic>
        <p:nvPicPr>
          <p:cNvPr id="5" name="Picture 4" descr="Logo, company name&#10;&#10;Description automatically generated">
            <a:extLst>
              <a:ext uri="{FF2B5EF4-FFF2-40B4-BE49-F238E27FC236}">
                <a16:creationId xmlns:a16="http://schemas.microsoft.com/office/drawing/2014/main" id="{ACEC7F0A-E62E-4E41-87F5-DB85595DE7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34431" y="3429000"/>
            <a:ext cx="2763491" cy="2788920"/>
          </a:xfrm>
          <a:prstGeom prst="rect">
            <a:avLst/>
          </a:prstGeom>
        </p:spPr>
      </p:pic>
    </p:spTree>
    <p:extLst>
      <p:ext uri="{BB962C8B-B14F-4D97-AF65-F5344CB8AC3E}">
        <p14:creationId xmlns:p14="http://schemas.microsoft.com/office/powerpoint/2010/main" val="29357007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274" y="346841"/>
            <a:ext cx="8216727" cy="1253359"/>
          </a:xfrm>
        </p:spPr>
        <p:txBody>
          <a:bodyPr anchor="ctr">
            <a:noAutofit/>
          </a:bodyPr>
          <a:lstStyle/>
          <a:p>
            <a:r>
              <a:rPr lang="en-US" sz="4000" dirty="0"/>
              <a:t>At the end of grade 9, you will have completed:</a:t>
            </a:r>
          </a:p>
        </p:txBody>
      </p:sp>
      <p:sp>
        <p:nvSpPr>
          <p:cNvPr id="3" name="Content Placeholder 2"/>
          <p:cNvSpPr>
            <a:spLocks noGrp="1"/>
          </p:cNvSpPr>
          <p:nvPr>
            <p:ph sz="half" idx="1"/>
          </p:nvPr>
        </p:nvSpPr>
        <p:spPr>
          <a:xfrm>
            <a:off x="1057274" y="2293883"/>
            <a:ext cx="3804095" cy="3747478"/>
          </a:xfrm>
          <a:noFill/>
        </p:spPr>
        <p:txBody>
          <a:bodyPr anchor="ctr">
            <a:normAutofit fontScale="92500" lnSpcReduction="20000"/>
          </a:bodyPr>
          <a:lstStyle/>
          <a:p>
            <a:r>
              <a:rPr lang="fr-CA" sz="2800" dirty="0"/>
              <a:t>É</a:t>
            </a:r>
            <a:r>
              <a:rPr lang="en-US" sz="2800" dirty="0" err="1"/>
              <a:t>tudes-sociales</a:t>
            </a:r>
            <a:r>
              <a:rPr lang="en-US" sz="2800" dirty="0"/>
              <a:t> 9;</a:t>
            </a:r>
          </a:p>
          <a:p>
            <a:pPr marL="0" indent="0">
              <a:buNone/>
            </a:pPr>
            <a:r>
              <a:rPr lang="en-US" sz="2800" dirty="0"/>
              <a:t>    (Social Studies 9) </a:t>
            </a:r>
          </a:p>
          <a:p>
            <a:pPr marL="0" indent="0">
              <a:buNone/>
            </a:pPr>
            <a:endParaRPr lang="en-US" sz="2800" dirty="0"/>
          </a:p>
          <a:p>
            <a:r>
              <a:rPr lang="en-US" sz="2800" dirty="0"/>
              <a:t>Math</a:t>
            </a:r>
            <a:r>
              <a:rPr lang="fr-CA" sz="2800" dirty="0"/>
              <a:t>é</a:t>
            </a:r>
            <a:r>
              <a:rPr lang="en-US" sz="2800" dirty="0" err="1"/>
              <a:t>matiques</a:t>
            </a:r>
            <a:r>
              <a:rPr lang="en-US" sz="2800" dirty="0"/>
              <a:t> 9;</a:t>
            </a:r>
          </a:p>
          <a:p>
            <a:pPr marL="0" indent="0">
              <a:buNone/>
            </a:pPr>
            <a:r>
              <a:rPr lang="en-US" sz="2800" dirty="0"/>
              <a:t>    (Mathematics 9)</a:t>
            </a:r>
          </a:p>
          <a:p>
            <a:endParaRPr lang="en-US" sz="2800" dirty="0"/>
          </a:p>
          <a:p>
            <a:r>
              <a:rPr lang="en-US" sz="2800" dirty="0"/>
              <a:t>Sciences 9;</a:t>
            </a:r>
          </a:p>
          <a:p>
            <a:pPr marL="0" indent="0">
              <a:buNone/>
            </a:pPr>
            <a:r>
              <a:rPr lang="en-US" sz="2800" dirty="0"/>
              <a:t>   (Science 9)</a:t>
            </a:r>
          </a:p>
          <a:p>
            <a:pPr marL="0" indent="0">
              <a:buNone/>
            </a:pPr>
            <a:endParaRPr lang="en-US" sz="2800" dirty="0"/>
          </a:p>
        </p:txBody>
      </p:sp>
      <p:sp>
        <p:nvSpPr>
          <p:cNvPr id="4" name="Content Placeholder 3">
            <a:extLst>
              <a:ext uri="{FF2B5EF4-FFF2-40B4-BE49-F238E27FC236}">
                <a16:creationId xmlns:a16="http://schemas.microsoft.com/office/drawing/2014/main" id="{7A001D88-90C5-4FD3-8707-ED6BB688B633}"/>
              </a:ext>
            </a:extLst>
          </p:cNvPr>
          <p:cNvSpPr>
            <a:spLocks noGrp="1"/>
          </p:cNvSpPr>
          <p:nvPr>
            <p:ph sz="half" idx="2"/>
          </p:nvPr>
        </p:nvSpPr>
        <p:spPr>
          <a:xfrm>
            <a:off x="5238616" y="2160588"/>
            <a:ext cx="4184034" cy="3880773"/>
          </a:xfrm>
        </p:spPr>
        <p:txBody>
          <a:bodyPr>
            <a:normAutofit fontScale="92500" lnSpcReduction="20000"/>
          </a:bodyPr>
          <a:lstStyle/>
          <a:p>
            <a:r>
              <a:rPr lang="en-US" sz="2800" dirty="0"/>
              <a:t>English Language Arts 9</a:t>
            </a:r>
          </a:p>
          <a:p>
            <a:pPr marL="0" indent="0">
              <a:buNone/>
            </a:pPr>
            <a:r>
              <a:rPr lang="en-US" sz="2800" dirty="0"/>
              <a:t>    (ELA 9)</a:t>
            </a:r>
          </a:p>
          <a:p>
            <a:endParaRPr lang="en-US" sz="2800" dirty="0"/>
          </a:p>
          <a:p>
            <a:r>
              <a:rPr lang="en-US" sz="2800" dirty="0"/>
              <a:t>French Language Arts 9</a:t>
            </a:r>
          </a:p>
          <a:p>
            <a:pPr marL="0" indent="0">
              <a:buNone/>
            </a:pPr>
            <a:r>
              <a:rPr lang="en-US" sz="2800" dirty="0"/>
              <a:t>    (FLA 9)</a:t>
            </a:r>
          </a:p>
          <a:p>
            <a:pPr marL="0" indent="0">
              <a:buNone/>
            </a:pPr>
            <a:endParaRPr lang="en-US" sz="2800" dirty="0"/>
          </a:p>
          <a:p>
            <a:r>
              <a:rPr lang="en-US" sz="2800" dirty="0"/>
              <a:t>Physical Education 9 and your options</a:t>
            </a:r>
          </a:p>
          <a:p>
            <a:endParaRPr lang="en-US" dirty="0"/>
          </a:p>
        </p:txBody>
      </p:sp>
      <p:pic>
        <p:nvPicPr>
          <p:cNvPr id="30" name="Picture 29" descr="Logo&#10;&#10;Description automatically generated">
            <a:extLst>
              <a:ext uri="{FF2B5EF4-FFF2-40B4-BE49-F238E27FC236}">
                <a16:creationId xmlns:a16="http://schemas.microsoft.com/office/drawing/2014/main" id="{02C46D97-FD1C-42A2-82FB-16CC184D57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87613" y="173610"/>
            <a:ext cx="1337086" cy="871980"/>
          </a:xfrm>
          <a:prstGeom prst="rect">
            <a:avLst/>
          </a:prstGeom>
        </p:spPr>
      </p:pic>
      <p:pic>
        <p:nvPicPr>
          <p:cNvPr id="6" name="Picture 5" descr="Logo, company name&#10;&#10;Description automatically generated">
            <a:extLst>
              <a:ext uri="{FF2B5EF4-FFF2-40B4-BE49-F238E27FC236}">
                <a16:creationId xmlns:a16="http://schemas.microsoft.com/office/drawing/2014/main" id="{CD2B3794-E06D-44D9-938A-172A75ED4F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84784" y="2765189"/>
            <a:ext cx="1421871" cy="1434955"/>
          </a:xfrm>
          <a:prstGeom prst="rect">
            <a:avLst/>
          </a:prstGeom>
        </p:spPr>
      </p:pic>
    </p:spTree>
    <p:extLst>
      <p:ext uri="{BB962C8B-B14F-4D97-AF65-F5344CB8AC3E}">
        <p14:creationId xmlns:p14="http://schemas.microsoft.com/office/powerpoint/2010/main" val="22613047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5850" y="385190"/>
            <a:ext cx="9153525" cy="1320800"/>
          </a:xfrm>
        </p:spPr>
        <p:txBody>
          <a:bodyPr anchor="ctr">
            <a:noAutofit/>
          </a:bodyPr>
          <a:lstStyle/>
          <a:p>
            <a:r>
              <a:rPr lang="en-US" sz="4000" dirty="0"/>
              <a:t>High School French Immersion Programming in Elk Island Public Schools</a:t>
            </a:r>
          </a:p>
        </p:txBody>
      </p:sp>
      <p:sp>
        <p:nvSpPr>
          <p:cNvPr id="3" name="Content Placeholder 2"/>
          <p:cNvSpPr>
            <a:spLocks noGrp="1"/>
          </p:cNvSpPr>
          <p:nvPr>
            <p:ph idx="1"/>
          </p:nvPr>
        </p:nvSpPr>
        <p:spPr>
          <a:xfrm>
            <a:off x="1085850" y="1628775"/>
            <a:ext cx="8188152" cy="4412587"/>
          </a:xfrm>
          <a:noFill/>
        </p:spPr>
        <p:txBody>
          <a:bodyPr anchor="ctr">
            <a:normAutofit/>
          </a:bodyPr>
          <a:lstStyle/>
          <a:p>
            <a:r>
              <a:rPr lang="en-US" sz="2800" dirty="0"/>
              <a:t>Ardrossan Jr. Sr. High School offers French Immersion (FI) Programming for Grades 10 to 12. </a:t>
            </a:r>
          </a:p>
          <a:p>
            <a:r>
              <a:rPr lang="en-US" sz="2800" dirty="0"/>
              <a:t>Along with the junior high program, we offer the high school programming needs for Elk Island Public Schools.</a:t>
            </a:r>
          </a:p>
          <a:p>
            <a:pPr marL="0" indent="0">
              <a:buNone/>
            </a:pPr>
            <a:endParaRPr lang="en-US" sz="2800" dirty="0"/>
          </a:p>
        </p:txBody>
      </p:sp>
      <p:pic>
        <p:nvPicPr>
          <p:cNvPr id="30" name="Picture 29" descr="Logo&#10;&#10;Description automatically generated">
            <a:extLst>
              <a:ext uri="{FF2B5EF4-FFF2-40B4-BE49-F238E27FC236}">
                <a16:creationId xmlns:a16="http://schemas.microsoft.com/office/drawing/2014/main" id="{02C46D97-FD1C-42A2-82FB-16CC184D57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87613" y="173610"/>
            <a:ext cx="1337086" cy="871980"/>
          </a:xfrm>
          <a:prstGeom prst="rect">
            <a:avLst/>
          </a:prstGeom>
        </p:spPr>
      </p:pic>
    </p:spTree>
    <p:extLst>
      <p:ext uri="{BB962C8B-B14F-4D97-AF65-F5344CB8AC3E}">
        <p14:creationId xmlns:p14="http://schemas.microsoft.com/office/powerpoint/2010/main" val="20545897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5" y="385190"/>
            <a:ext cx="8466666" cy="1320800"/>
          </a:xfrm>
        </p:spPr>
        <p:txBody>
          <a:bodyPr anchor="ctr">
            <a:noAutofit/>
          </a:bodyPr>
          <a:lstStyle/>
          <a:p>
            <a:r>
              <a:rPr lang="en-US" sz="4000" dirty="0"/>
              <a:t>Here are the courses you will need to take:</a:t>
            </a:r>
          </a:p>
        </p:txBody>
      </p:sp>
      <p:pic>
        <p:nvPicPr>
          <p:cNvPr id="30" name="Picture 29" descr="Logo&#10;&#10;Description automatically generated">
            <a:extLst>
              <a:ext uri="{FF2B5EF4-FFF2-40B4-BE49-F238E27FC236}">
                <a16:creationId xmlns:a16="http://schemas.microsoft.com/office/drawing/2014/main" id="{02C46D97-FD1C-42A2-82FB-16CC184D57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87613" y="173610"/>
            <a:ext cx="1337086" cy="871980"/>
          </a:xfrm>
          <a:prstGeom prst="rect">
            <a:avLst/>
          </a:prstGeom>
        </p:spPr>
      </p:pic>
      <p:pic>
        <p:nvPicPr>
          <p:cNvPr id="5" name="Picture Placeholder 9">
            <a:extLst>
              <a:ext uri="{FF2B5EF4-FFF2-40B4-BE49-F238E27FC236}">
                <a16:creationId xmlns:a16="http://schemas.microsoft.com/office/drawing/2014/main" id="{687EF227-F521-4790-AA77-AD9AFAD2DAA1}"/>
              </a:ext>
            </a:extLst>
          </p:cNvPr>
          <p:cNvPicPr preferRelativeResize="0">
            <a:picLocks noGrp="1"/>
          </p:cNvPicPr>
          <p:nvPr>
            <p:ph idx="1"/>
          </p:nvPr>
        </p:nvPicPr>
        <p:blipFill rotWithShape="1">
          <a:blip r:embed="rId3"/>
          <a:srcRect l="-610" t="73" r="-827" b="6545"/>
          <a:stretch/>
        </p:blipFill>
        <p:spPr>
          <a:xfrm>
            <a:off x="1275644" y="1806223"/>
            <a:ext cx="7507112" cy="4188177"/>
          </a:xfrm>
          <a:prstGeom prst="rect">
            <a:avLst/>
          </a:prstGeom>
        </p:spPr>
      </p:pic>
    </p:spTree>
    <p:extLst>
      <p:ext uri="{BB962C8B-B14F-4D97-AF65-F5344CB8AC3E}">
        <p14:creationId xmlns:p14="http://schemas.microsoft.com/office/powerpoint/2010/main" val="8375124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descr="Logo&#10;&#10;Description automatically generated">
            <a:extLst>
              <a:ext uri="{FF2B5EF4-FFF2-40B4-BE49-F238E27FC236}">
                <a16:creationId xmlns:a16="http://schemas.microsoft.com/office/drawing/2014/main" id="{02C46D97-FD1C-42A2-82FB-16CC184D57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87613" y="173610"/>
            <a:ext cx="1337086" cy="871980"/>
          </a:xfrm>
          <a:prstGeom prst="rect">
            <a:avLst/>
          </a:prstGeom>
        </p:spPr>
      </p:pic>
      <p:sp>
        <p:nvSpPr>
          <p:cNvPr id="4" name="Content Placeholder 3">
            <a:extLst>
              <a:ext uri="{FF2B5EF4-FFF2-40B4-BE49-F238E27FC236}">
                <a16:creationId xmlns:a16="http://schemas.microsoft.com/office/drawing/2014/main" id="{4F2979A8-762A-4D5B-97F6-039EDABBACF4}"/>
              </a:ext>
            </a:extLst>
          </p:cNvPr>
          <p:cNvSpPr>
            <a:spLocks noGrp="1"/>
          </p:cNvSpPr>
          <p:nvPr>
            <p:ph idx="1"/>
          </p:nvPr>
        </p:nvSpPr>
        <p:spPr>
          <a:xfrm>
            <a:off x="1057274" y="1333501"/>
            <a:ext cx="8216727" cy="4707862"/>
          </a:xfrm>
        </p:spPr>
        <p:txBody>
          <a:bodyPr>
            <a:noAutofit/>
          </a:bodyPr>
          <a:lstStyle/>
          <a:p>
            <a:r>
              <a:rPr lang="en-US" sz="2800" dirty="0"/>
              <a:t>French Language Arts 10, 20, 30</a:t>
            </a:r>
            <a:br>
              <a:rPr lang="en-US" sz="2800" dirty="0">
                <a:solidFill>
                  <a:schemeClr val="tx1"/>
                </a:solidFill>
                <a:cs typeface="+mj-ea"/>
              </a:rPr>
            </a:br>
            <a:endParaRPr lang="en-US" sz="2800" dirty="0">
              <a:solidFill>
                <a:schemeClr val="tx1"/>
              </a:solidFill>
              <a:cs typeface="+mj-ea"/>
            </a:endParaRPr>
          </a:p>
          <a:p>
            <a:r>
              <a:rPr lang="en-US" sz="2800" dirty="0"/>
              <a:t>Etudes </a:t>
            </a:r>
            <a:r>
              <a:rPr lang="en-US" sz="2800" dirty="0" err="1"/>
              <a:t>Sociales</a:t>
            </a:r>
            <a:r>
              <a:rPr lang="en-US" sz="2800" dirty="0"/>
              <a:t> (Social Studies)</a:t>
            </a:r>
            <a:br>
              <a:rPr lang="en-US" sz="2800" dirty="0">
                <a:solidFill>
                  <a:schemeClr val="tx1"/>
                </a:solidFill>
                <a:cs typeface="+mj-ea"/>
              </a:rPr>
            </a:br>
            <a:r>
              <a:rPr lang="en-US" sz="2800" dirty="0">
                <a:solidFill>
                  <a:schemeClr val="tx1"/>
                </a:solidFill>
                <a:cs typeface="+mj-ea"/>
              </a:rPr>
              <a:t>10, 20, 30</a:t>
            </a:r>
            <a:br>
              <a:rPr lang="en-US" sz="2800" dirty="0">
                <a:solidFill>
                  <a:schemeClr val="tx1"/>
                </a:solidFill>
                <a:cs typeface="+mj-ea"/>
              </a:rPr>
            </a:br>
            <a:endParaRPr lang="en-US" sz="2800" dirty="0">
              <a:solidFill>
                <a:schemeClr val="tx1"/>
              </a:solidFill>
              <a:cs typeface="+mj-ea"/>
            </a:endParaRPr>
          </a:p>
          <a:p>
            <a:r>
              <a:rPr lang="en-US" sz="2800" dirty="0"/>
              <a:t>Sciences – Sciences 10, </a:t>
            </a:r>
            <a:r>
              <a:rPr lang="en-US" sz="2800" dirty="0" err="1"/>
              <a:t>Biologie</a:t>
            </a:r>
            <a:r>
              <a:rPr lang="en-US" sz="2800" dirty="0"/>
              <a:t> 20 et 30, </a:t>
            </a:r>
            <a:r>
              <a:rPr lang="en-US" sz="2800" dirty="0" err="1"/>
              <a:t>Chimie</a:t>
            </a:r>
            <a:r>
              <a:rPr lang="en-US" sz="2800" dirty="0"/>
              <a:t> 20 et 30</a:t>
            </a:r>
            <a:br>
              <a:rPr lang="en-US" sz="2800" dirty="0"/>
            </a:br>
            <a:endParaRPr lang="en-US" sz="2800" dirty="0"/>
          </a:p>
          <a:p>
            <a:r>
              <a:rPr lang="en-US" sz="2800" dirty="0"/>
              <a:t>Les </a:t>
            </a:r>
            <a:r>
              <a:rPr lang="en-US" sz="2800" dirty="0" err="1"/>
              <a:t>Maths</a:t>
            </a:r>
            <a:r>
              <a:rPr lang="en-US" sz="2800" dirty="0"/>
              <a:t> 10, 20, 30</a:t>
            </a:r>
          </a:p>
        </p:txBody>
      </p:sp>
    </p:spTree>
    <p:extLst>
      <p:ext uri="{BB962C8B-B14F-4D97-AF65-F5344CB8AC3E}">
        <p14:creationId xmlns:p14="http://schemas.microsoft.com/office/powerpoint/2010/main" val="25088906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5851" y="385190"/>
            <a:ext cx="8188152" cy="1320800"/>
          </a:xfrm>
        </p:spPr>
        <p:txBody>
          <a:bodyPr anchor="ctr">
            <a:noAutofit/>
          </a:bodyPr>
          <a:lstStyle/>
          <a:p>
            <a:r>
              <a:rPr lang="en-US" sz="4000" dirty="0"/>
              <a:t>Find your own door and your own path</a:t>
            </a:r>
          </a:p>
        </p:txBody>
      </p:sp>
      <p:sp>
        <p:nvSpPr>
          <p:cNvPr id="3" name="Content Placeholder 2"/>
          <p:cNvSpPr>
            <a:spLocks noGrp="1"/>
          </p:cNvSpPr>
          <p:nvPr>
            <p:ph idx="1"/>
          </p:nvPr>
        </p:nvSpPr>
        <p:spPr>
          <a:xfrm>
            <a:off x="1085850" y="1933996"/>
            <a:ext cx="8188152" cy="4107366"/>
          </a:xfrm>
          <a:noFill/>
        </p:spPr>
        <p:txBody>
          <a:bodyPr anchor="t">
            <a:normAutofit/>
          </a:bodyPr>
          <a:lstStyle/>
          <a:p>
            <a:r>
              <a:rPr lang="en-US" sz="2800" dirty="0"/>
              <a:t>Talk to your teachers and counsellors.</a:t>
            </a:r>
          </a:p>
          <a:p>
            <a:r>
              <a:rPr lang="en-US" sz="2800" dirty="0"/>
              <a:t>Look at the websites of the post-secondary institutions that interest you.</a:t>
            </a:r>
          </a:p>
          <a:p>
            <a:r>
              <a:rPr lang="en-US" sz="2800" dirty="0"/>
              <a:t>Take full advantage of the tools offered to you such as the tools offered in your CALM class.</a:t>
            </a:r>
          </a:p>
          <a:p>
            <a:pPr marL="0" indent="0">
              <a:buNone/>
            </a:pPr>
            <a:endParaRPr lang="en-US" sz="2800" dirty="0"/>
          </a:p>
        </p:txBody>
      </p:sp>
      <p:pic>
        <p:nvPicPr>
          <p:cNvPr id="30" name="Picture 29" descr="Logo&#10;&#10;Description automatically generated">
            <a:extLst>
              <a:ext uri="{FF2B5EF4-FFF2-40B4-BE49-F238E27FC236}">
                <a16:creationId xmlns:a16="http://schemas.microsoft.com/office/drawing/2014/main" id="{02C46D97-FD1C-42A2-82FB-16CC184D57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87613" y="173610"/>
            <a:ext cx="1337086" cy="871980"/>
          </a:xfrm>
          <a:prstGeom prst="rect">
            <a:avLst/>
          </a:prstGeom>
        </p:spPr>
      </p:pic>
    </p:spTree>
    <p:extLst>
      <p:ext uri="{BB962C8B-B14F-4D97-AF65-F5344CB8AC3E}">
        <p14:creationId xmlns:p14="http://schemas.microsoft.com/office/powerpoint/2010/main" val="17093103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5851" y="385190"/>
            <a:ext cx="8188152" cy="1320800"/>
          </a:xfrm>
        </p:spPr>
        <p:txBody>
          <a:bodyPr anchor="ctr">
            <a:noAutofit/>
          </a:bodyPr>
          <a:lstStyle/>
          <a:p>
            <a:r>
              <a:rPr lang="en-US" sz="4000" dirty="0"/>
              <a:t>French Immersion Program</a:t>
            </a:r>
          </a:p>
        </p:txBody>
      </p:sp>
      <p:sp>
        <p:nvSpPr>
          <p:cNvPr id="3" name="Content Placeholder 2"/>
          <p:cNvSpPr>
            <a:spLocks noGrp="1"/>
          </p:cNvSpPr>
          <p:nvPr>
            <p:ph idx="1"/>
          </p:nvPr>
        </p:nvSpPr>
        <p:spPr>
          <a:xfrm>
            <a:off x="1085850" y="1628775"/>
            <a:ext cx="8188152" cy="4412587"/>
          </a:xfrm>
          <a:noFill/>
        </p:spPr>
        <p:txBody>
          <a:bodyPr anchor="ctr">
            <a:normAutofit/>
          </a:bodyPr>
          <a:lstStyle/>
          <a:p>
            <a:r>
              <a:rPr lang="en-US" sz="2800" dirty="0"/>
              <a:t>Since our program is like a small school within a bigger one, our French Immersion students can take advantage of so many opportunities such as:</a:t>
            </a:r>
          </a:p>
          <a:p>
            <a:pPr marL="0" indent="0">
              <a:buNone/>
            </a:pPr>
            <a:endParaRPr lang="en-US" sz="2800" dirty="0"/>
          </a:p>
        </p:txBody>
      </p:sp>
      <p:pic>
        <p:nvPicPr>
          <p:cNvPr id="30" name="Picture 29" descr="Logo&#10;&#10;Description automatically generated">
            <a:extLst>
              <a:ext uri="{FF2B5EF4-FFF2-40B4-BE49-F238E27FC236}">
                <a16:creationId xmlns:a16="http://schemas.microsoft.com/office/drawing/2014/main" id="{02C46D97-FD1C-42A2-82FB-16CC184D57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87613" y="173610"/>
            <a:ext cx="1337086" cy="871980"/>
          </a:xfrm>
          <a:prstGeom prst="rect">
            <a:avLst/>
          </a:prstGeom>
        </p:spPr>
      </p:pic>
    </p:spTree>
    <p:extLst>
      <p:ext uri="{BB962C8B-B14F-4D97-AF65-F5344CB8AC3E}">
        <p14:creationId xmlns:p14="http://schemas.microsoft.com/office/powerpoint/2010/main" val="2458346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5851" y="385190"/>
            <a:ext cx="8188152" cy="1014985"/>
          </a:xfrm>
        </p:spPr>
        <p:txBody>
          <a:bodyPr anchor="ctr">
            <a:noAutofit/>
          </a:bodyPr>
          <a:lstStyle/>
          <a:p>
            <a:r>
              <a:rPr lang="en-US" sz="4000" dirty="0"/>
              <a:t>French Immersion Program</a:t>
            </a:r>
          </a:p>
        </p:txBody>
      </p:sp>
      <p:sp>
        <p:nvSpPr>
          <p:cNvPr id="3" name="Content Placeholder 2"/>
          <p:cNvSpPr>
            <a:spLocks noGrp="1"/>
          </p:cNvSpPr>
          <p:nvPr>
            <p:ph idx="1"/>
          </p:nvPr>
        </p:nvSpPr>
        <p:spPr>
          <a:xfrm>
            <a:off x="1085850" y="1628775"/>
            <a:ext cx="8188152" cy="4844035"/>
          </a:xfrm>
          <a:noFill/>
        </p:spPr>
        <p:txBody>
          <a:bodyPr anchor="ctr">
            <a:normAutofit/>
          </a:bodyPr>
          <a:lstStyle/>
          <a:p>
            <a:r>
              <a:rPr lang="en-US" sz="2800" dirty="0"/>
              <a:t>Language – Spanish</a:t>
            </a:r>
          </a:p>
          <a:p>
            <a:r>
              <a:rPr lang="en-US" sz="2800" dirty="0"/>
              <a:t>Fine Arts – Band, Art, Drama</a:t>
            </a:r>
          </a:p>
          <a:p>
            <a:r>
              <a:rPr lang="en-US" sz="2800" dirty="0"/>
              <a:t>Wide range of CTS courses:</a:t>
            </a:r>
          </a:p>
          <a:p>
            <a:pPr lvl="1"/>
            <a:r>
              <a:rPr lang="en-US" sz="2600" dirty="0"/>
              <a:t>Communication Technology</a:t>
            </a:r>
          </a:p>
          <a:p>
            <a:pPr lvl="1"/>
            <a:r>
              <a:rPr lang="en-US" sz="2600" dirty="0"/>
              <a:t>Construction Technology</a:t>
            </a:r>
          </a:p>
          <a:p>
            <a:pPr lvl="1"/>
            <a:r>
              <a:rPr lang="en-US" sz="2600" dirty="0"/>
              <a:t>Esthetics</a:t>
            </a:r>
          </a:p>
          <a:p>
            <a:pPr lvl="1"/>
            <a:r>
              <a:rPr lang="en-US" sz="2600" dirty="0"/>
              <a:t>Fabrication Studies</a:t>
            </a:r>
          </a:p>
          <a:p>
            <a:pPr lvl="1"/>
            <a:r>
              <a:rPr lang="en-US" sz="2600" dirty="0"/>
              <a:t>Foods and Commercial Foods</a:t>
            </a:r>
          </a:p>
          <a:p>
            <a:pPr lvl="1"/>
            <a:r>
              <a:rPr lang="en-US" sz="2600" dirty="0"/>
              <a:t>Mechanics</a:t>
            </a:r>
          </a:p>
          <a:p>
            <a:pPr marL="0" indent="0">
              <a:buNone/>
            </a:pPr>
            <a:endParaRPr lang="en-US" sz="2800" dirty="0"/>
          </a:p>
        </p:txBody>
      </p:sp>
      <p:pic>
        <p:nvPicPr>
          <p:cNvPr id="30" name="Picture 29" descr="Logo&#10;&#10;Description automatically generated">
            <a:extLst>
              <a:ext uri="{FF2B5EF4-FFF2-40B4-BE49-F238E27FC236}">
                <a16:creationId xmlns:a16="http://schemas.microsoft.com/office/drawing/2014/main" id="{02C46D97-FD1C-42A2-82FB-16CC184D57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87613" y="173610"/>
            <a:ext cx="1337086" cy="871980"/>
          </a:xfrm>
          <a:prstGeom prst="rect">
            <a:avLst/>
          </a:prstGeom>
        </p:spPr>
      </p:pic>
    </p:spTree>
    <p:extLst>
      <p:ext uri="{BB962C8B-B14F-4D97-AF65-F5344CB8AC3E}">
        <p14:creationId xmlns:p14="http://schemas.microsoft.com/office/powerpoint/2010/main" val="24831424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5851" y="385190"/>
            <a:ext cx="8188152" cy="1014985"/>
          </a:xfrm>
        </p:spPr>
        <p:txBody>
          <a:bodyPr anchor="ctr">
            <a:noAutofit/>
          </a:bodyPr>
          <a:lstStyle/>
          <a:p>
            <a:r>
              <a:rPr lang="en-US" sz="4000" dirty="0"/>
              <a:t>Les arts</a:t>
            </a:r>
          </a:p>
        </p:txBody>
      </p:sp>
      <p:sp>
        <p:nvSpPr>
          <p:cNvPr id="3" name="Content Placeholder 2"/>
          <p:cNvSpPr>
            <a:spLocks noGrp="1"/>
          </p:cNvSpPr>
          <p:nvPr>
            <p:ph idx="1"/>
          </p:nvPr>
        </p:nvSpPr>
        <p:spPr>
          <a:xfrm>
            <a:off x="1085850" y="1628776"/>
            <a:ext cx="8188152" cy="2743200"/>
          </a:xfrm>
          <a:noFill/>
        </p:spPr>
        <p:txBody>
          <a:bodyPr anchor="ctr">
            <a:normAutofit fontScale="92500" lnSpcReduction="20000"/>
          </a:bodyPr>
          <a:lstStyle/>
          <a:p>
            <a:r>
              <a:rPr lang="en-US" sz="2800" dirty="0"/>
              <a:t>Arts</a:t>
            </a:r>
          </a:p>
          <a:p>
            <a:r>
              <a:rPr lang="en-US" sz="2800" dirty="0"/>
              <a:t>Commercial Arts</a:t>
            </a:r>
          </a:p>
          <a:p>
            <a:r>
              <a:rPr lang="en-US" sz="2800" dirty="0"/>
              <a:t>Band</a:t>
            </a:r>
          </a:p>
          <a:p>
            <a:r>
              <a:rPr lang="en-US" sz="2800" dirty="0"/>
              <a:t>Drama</a:t>
            </a:r>
          </a:p>
          <a:p>
            <a:r>
              <a:rPr lang="en-US" sz="2800" dirty="0"/>
              <a:t>Performing Arts</a:t>
            </a:r>
          </a:p>
          <a:p>
            <a:r>
              <a:rPr lang="en-US" sz="2800" dirty="0" err="1"/>
              <a:t>A.d.c.</a:t>
            </a:r>
            <a:r>
              <a:rPr lang="en-US" sz="2800" dirty="0"/>
              <a:t> – Ardrossan Drama Company</a:t>
            </a:r>
            <a:endParaRPr lang="en-US" sz="2600" dirty="0"/>
          </a:p>
          <a:p>
            <a:pPr marL="0" indent="0">
              <a:buNone/>
            </a:pPr>
            <a:endParaRPr lang="en-US" sz="2800" dirty="0"/>
          </a:p>
        </p:txBody>
      </p:sp>
      <p:pic>
        <p:nvPicPr>
          <p:cNvPr id="30" name="Picture 29" descr="Logo&#10;&#10;Description automatically generated">
            <a:extLst>
              <a:ext uri="{FF2B5EF4-FFF2-40B4-BE49-F238E27FC236}">
                <a16:creationId xmlns:a16="http://schemas.microsoft.com/office/drawing/2014/main" id="{02C46D97-FD1C-42A2-82FB-16CC184D57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87613" y="173610"/>
            <a:ext cx="1337086" cy="871980"/>
          </a:xfrm>
          <a:prstGeom prst="rect">
            <a:avLst/>
          </a:prstGeom>
        </p:spPr>
      </p:pic>
    </p:spTree>
    <p:extLst>
      <p:ext uri="{BB962C8B-B14F-4D97-AF65-F5344CB8AC3E}">
        <p14:creationId xmlns:p14="http://schemas.microsoft.com/office/powerpoint/2010/main" val="28589309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5851" y="385190"/>
            <a:ext cx="8188152" cy="1014985"/>
          </a:xfrm>
        </p:spPr>
        <p:txBody>
          <a:bodyPr anchor="ctr">
            <a:noAutofit/>
          </a:bodyPr>
          <a:lstStyle/>
          <a:p>
            <a:r>
              <a:rPr lang="en-US" sz="4000" dirty="0"/>
              <a:t>Physical Education</a:t>
            </a:r>
          </a:p>
        </p:txBody>
      </p:sp>
      <p:sp>
        <p:nvSpPr>
          <p:cNvPr id="3" name="Content Placeholder 2"/>
          <p:cNvSpPr>
            <a:spLocks noGrp="1"/>
          </p:cNvSpPr>
          <p:nvPr>
            <p:ph idx="1"/>
          </p:nvPr>
        </p:nvSpPr>
        <p:spPr>
          <a:xfrm>
            <a:off x="1085850" y="1628776"/>
            <a:ext cx="8188152" cy="2743200"/>
          </a:xfrm>
          <a:noFill/>
        </p:spPr>
        <p:txBody>
          <a:bodyPr anchor="ctr">
            <a:normAutofit/>
          </a:bodyPr>
          <a:lstStyle/>
          <a:p>
            <a:r>
              <a:rPr lang="en-US" sz="2800" dirty="0" err="1"/>
              <a:t>Conditionnement</a:t>
            </a:r>
            <a:r>
              <a:rPr lang="en-US" sz="2800" dirty="0"/>
              <a:t> physique (Personal Fitness)</a:t>
            </a:r>
          </a:p>
          <a:p>
            <a:r>
              <a:rPr lang="en-US" sz="2800" dirty="0"/>
              <a:t>Sports Performance</a:t>
            </a:r>
          </a:p>
          <a:p>
            <a:pPr marL="0" indent="0">
              <a:buNone/>
            </a:pPr>
            <a:endParaRPr lang="en-US" sz="2800" dirty="0"/>
          </a:p>
        </p:txBody>
      </p:sp>
      <p:pic>
        <p:nvPicPr>
          <p:cNvPr id="30" name="Picture 29" descr="Logo&#10;&#10;Description automatically generated">
            <a:extLst>
              <a:ext uri="{FF2B5EF4-FFF2-40B4-BE49-F238E27FC236}">
                <a16:creationId xmlns:a16="http://schemas.microsoft.com/office/drawing/2014/main" id="{02C46D97-FD1C-42A2-82FB-16CC184D57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87613" y="173610"/>
            <a:ext cx="1337086" cy="871980"/>
          </a:xfrm>
          <a:prstGeom prst="rect">
            <a:avLst/>
          </a:prstGeom>
        </p:spPr>
      </p:pic>
    </p:spTree>
    <p:extLst>
      <p:ext uri="{BB962C8B-B14F-4D97-AF65-F5344CB8AC3E}">
        <p14:creationId xmlns:p14="http://schemas.microsoft.com/office/powerpoint/2010/main" val="23428616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5851" y="385190"/>
            <a:ext cx="8188152" cy="1014985"/>
          </a:xfrm>
        </p:spPr>
        <p:txBody>
          <a:bodyPr anchor="ctr">
            <a:noAutofit/>
          </a:bodyPr>
          <a:lstStyle/>
          <a:p>
            <a:r>
              <a:rPr lang="en-US" sz="4000" dirty="0"/>
              <a:t>Les Sports</a:t>
            </a:r>
          </a:p>
        </p:txBody>
      </p:sp>
      <p:sp>
        <p:nvSpPr>
          <p:cNvPr id="3" name="Content Placeholder 2"/>
          <p:cNvSpPr>
            <a:spLocks noGrp="1"/>
          </p:cNvSpPr>
          <p:nvPr>
            <p:ph idx="1"/>
          </p:nvPr>
        </p:nvSpPr>
        <p:spPr>
          <a:xfrm>
            <a:off x="1085850" y="1762126"/>
            <a:ext cx="3981450" cy="2762249"/>
          </a:xfrm>
          <a:noFill/>
        </p:spPr>
        <p:txBody>
          <a:bodyPr anchor="t">
            <a:normAutofit/>
          </a:bodyPr>
          <a:lstStyle/>
          <a:p>
            <a:r>
              <a:rPr lang="en-US" sz="2800" dirty="0"/>
              <a:t>X-Country</a:t>
            </a:r>
          </a:p>
          <a:p>
            <a:r>
              <a:rPr lang="en-US" sz="2800" dirty="0"/>
              <a:t>Volleyball</a:t>
            </a:r>
          </a:p>
          <a:p>
            <a:r>
              <a:rPr lang="en-US" sz="2800" dirty="0"/>
              <a:t>Basketball</a:t>
            </a:r>
          </a:p>
          <a:p>
            <a:r>
              <a:rPr lang="en-US" sz="2800" dirty="0"/>
              <a:t>Badminton</a:t>
            </a:r>
          </a:p>
          <a:p>
            <a:r>
              <a:rPr lang="en-US" sz="2800" dirty="0"/>
              <a:t>Track and Field</a:t>
            </a:r>
            <a:endParaRPr lang="en-US" sz="2600" dirty="0"/>
          </a:p>
          <a:p>
            <a:pPr marL="0" indent="0">
              <a:buNone/>
            </a:pPr>
            <a:endParaRPr lang="en-US" sz="2800" dirty="0"/>
          </a:p>
        </p:txBody>
      </p:sp>
      <p:pic>
        <p:nvPicPr>
          <p:cNvPr id="30" name="Picture 29" descr="Logo&#10;&#10;Description automatically generated">
            <a:extLst>
              <a:ext uri="{FF2B5EF4-FFF2-40B4-BE49-F238E27FC236}">
                <a16:creationId xmlns:a16="http://schemas.microsoft.com/office/drawing/2014/main" id="{02C46D97-FD1C-42A2-82FB-16CC184D57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87613" y="173610"/>
            <a:ext cx="1337086" cy="871980"/>
          </a:xfrm>
          <a:prstGeom prst="rect">
            <a:avLst/>
          </a:prstGeom>
        </p:spPr>
      </p:pic>
      <p:sp>
        <p:nvSpPr>
          <p:cNvPr id="5" name="Content Placeholder 2">
            <a:extLst>
              <a:ext uri="{FF2B5EF4-FFF2-40B4-BE49-F238E27FC236}">
                <a16:creationId xmlns:a16="http://schemas.microsoft.com/office/drawing/2014/main" id="{08CA99D2-FE91-483F-87BE-EB1B77C79E29}"/>
              </a:ext>
            </a:extLst>
          </p:cNvPr>
          <p:cNvSpPr txBox="1">
            <a:spLocks/>
          </p:cNvSpPr>
          <p:nvPr/>
        </p:nvSpPr>
        <p:spPr>
          <a:xfrm>
            <a:off x="5334000" y="1762126"/>
            <a:ext cx="4581525" cy="3124199"/>
          </a:xfrm>
          <a:prstGeom prst="rect">
            <a:avLst/>
          </a:prstGeom>
          <a:noFill/>
        </p:spPr>
        <p:txBody>
          <a:bodyPr vert="horz" lIns="91440" tIns="45720" rIns="91440" bIns="45720" rtlCol="0" anchor="t">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sz="2800" dirty="0"/>
              <a:t>Archery</a:t>
            </a:r>
          </a:p>
          <a:p>
            <a:r>
              <a:rPr lang="en-US" sz="2800" dirty="0"/>
              <a:t>Cheer (Jr. and Sr. High)</a:t>
            </a:r>
          </a:p>
          <a:p>
            <a:r>
              <a:rPr lang="en-US" sz="2800" dirty="0"/>
              <a:t>Soccer (High School)</a:t>
            </a:r>
          </a:p>
          <a:p>
            <a:r>
              <a:rPr lang="en-US" sz="2800" dirty="0"/>
              <a:t>Football (High School)</a:t>
            </a:r>
            <a:endParaRPr lang="en-US" sz="2600" dirty="0"/>
          </a:p>
          <a:p>
            <a:pPr marL="0" indent="0">
              <a:buFont typeface="Wingdings 3" charset="2"/>
              <a:buNone/>
            </a:pPr>
            <a:endParaRPr lang="en-US" sz="2800" dirty="0"/>
          </a:p>
        </p:txBody>
      </p:sp>
    </p:spTree>
    <p:extLst>
      <p:ext uri="{BB962C8B-B14F-4D97-AF65-F5344CB8AC3E}">
        <p14:creationId xmlns:p14="http://schemas.microsoft.com/office/powerpoint/2010/main" val="39991175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normAutofit fontScale="90000"/>
          </a:bodyPr>
          <a:lstStyle/>
          <a:p>
            <a:r>
              <a:rPr lang="en-US" sz="4400" dirty="0"/>
              <a:t>Le 18 </a:t>
            </a:r>
            <a:r>
              <a:rPr lang="en-US" sz="4400" dirty="0" err="1"/>
              <a:t>janvier</a:t>
            </a:r>
            <a:r>
              <a:rPr lang="en-US" sz="4400" dirty="0"/>
              <a:t> 2022</a:t>
            </a:r>
            <a:br>
              <a:rPr lang="en-US" sz="4400" dirty="0"/>
            </a:br>
            <a:endParaRPr lang="en-US" sz="4400" dirty="0"/>
          </a:p>
        </p:txBody>
      </p:sp>
      <p:graphicFrame>
        <p:nvGraphicFramePr>
          <p:cNvPr id="5" name="Content Placeholder 2">
            <a:extLst>
              <a:ext uri="{FF2B5EF4-FFF2-40B4-BE49-F238E27FC236}">
                <a16:creationId xmlns:a16="http://schemas.microsoft.com/office/drawing/2014/main" id="{6771483B-BF0F-4F1C-BD4B-F6A10416BA65}"/>
              </a:ext>
            </a:extLst>
          </p:cNvPr>
          <p:cNvGraphicFramePr>
            <a:graphicFrameLocks noGrp="1"/>
          </p:cNvGraphicFramePr>
          <p:nvPr>
            <p:ph idx="1"/>
            <p:extLst>
              <p:ext uri="{D42A27DB-BD31-4B8C-83A1-F6EECF244321}">
                <p14:modId xmlns:p14="http://schemas.microsoft.com/office/powerpoint/2010/main" val="1604763895"/>
              </p:ext>
            </p:extLst>
          </p:nvPr>
        </p:nvGraphicFramePr>
        <p:xfrm>
          <a:off x="677690" y="1488281"/>
          <a:ext cx="8596312" cy="3881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descr="Logo&#10;&#10;Description automatically generated">
            <a:extLst>
              <a:ext uri="{FF2B5EF4-FFF2-40B4-BE49-F238E27FC236}">
                <a16:creationId xmlns:a16="http://schemas.microsoft.com/office/drawing/2014/main" id="{ACFE067F-80B8-412E-B011-A786BF2B44F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687613" y="173610"/>
            <a:ext cx="1337086" cy="871980"/>
          </a:xfrm>
          <a:prstGeom prst="rect">
            <a:avLst/>
          </a:prstGeom>
        </p:spPr>
      </p:pic>
      <p:pic>
        <p:nvPicPr>
          <p:cNvPr id="6" name="Picture 5" descr="Logo, company name&#10;&#10;Description automatically generated">
            <a:extLst>
              <a:ext uri="{FF2B5EF4-FFF2-40B4-BE49-F238E27FC236}">
                <a16:creationId xmlns:a16="http://schemas.microsoft.com/office/drawing/2014/main" id="{71AFD429-8D2C-490B-B6F8-749EF3E73C1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684784" y="2765189"/>
            <a:ext cx="1421871" cy="1434955"/>
          </a:xfrm>
          <a:prstGeom prst="rect">
            <a:avLst/>
          </a:prstGeom>
        </p:spPr>
      </p:pic>
    </p:spTree>
    <p:extLst>
      <p:ext uri="{BB962C8B-B14F-4D97-AF65-F5344CB8AC3E}">
        <p14:creationId xmlns:p14="http://schemas.microsoft.com/office/powerpoint/2010/main" val="4341082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5851" y="385190"/>
            <a:ext cx="8188152" cy="1014985"/>
          </a:xfrm>
        </p:spPr>
        <p:txBody>
          <a:bodyPr anchor="ctr">
            <a:noAutofit/>
          </a:bodyPr>
          <a:lstStyle/>
          <a:p>
            <a:r>
              <a:rPr lang="en-US" sz="4000" dirty="0"/>
              <a:t>Continue in French Immersion!</a:t>
            </a:r>
          </a:p>
        </p:txBody>
      </p:sp>
      <p:sp>
        <p:nvSpPr>
          <p:cNvPr id="3" name="Content Placeholder 2"/>
          <p:cNvSpPr>
            <a:spLocks noGrp="1"/>
          </p:cNvSpPr>
          <p:nvPr>
            <p:ph idx="1"/>
          </p:nvPr>
        </p:nvSpPr>
        <p:spPr>
          <a:xfrm>
            <a:off x="1085850" y="1628775"/>
            <a:ext cx="8188152" cy="2943225"/>
          </a:xfrm>
          <a:noFill/>
        </p:spPr>
        <p:txBody>
          <a:bodyPr anchor="ctr">
            <a:normAutofit/>
          </a:bodyPr>
          <a:lstStyle/>
          <a:p>
            <a:r>
              <a:rPr lang="en-US" sz="2800" dirty="0"/>
              <a:t>Aside from enhancing his or her French, a student in French Immersion, after successfully completing grade 12, will receive a Bilingual Certificate from Elk Island Public School Board.</a:t>
            </a:r>
          </a:p>
          <a:p>
            <a:pPr marL="0" indent="0">
              <a:buNone/>
            </a:pPr>
            <a:endParaRPr lang="en-US" sz="2800" dirty="0"/>
          </a:p>
        </p:txBody>
      </p:sp>
      <p:pic>
        <p:nvPicPr>
          <p:cNvPr id="30" name="Picture 29" descr="Logo&#10;&#10;Description automatically generated">
            <a:extLst>
              <a:ext uri="{FF2B5EF4-FFF2-40B4-BE49-F238E27FC236}">
                <a16:creationId xmlns:a16="http://schemas.microsoft.com/office/drawing/2014/main" id="{02C46D97-FD1C-42A2-82FB-16CC184D57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87613" y="173610"/>
            <a:ext cx="1337086" cy="871980"/>
          </a:xfrm>
          <a:prstGeom prst="rect">
            <a:avLst/>
          </a:prstGeom>
        </p:spPr>
      </p:pic>
    </p:spTree>
    <p:extLst>
      <p:ext uri="{BB962C8B-B14F-4D97-AF65-F5344CB8AC3E}">
        <p14:creationId xmlns:p14="http://schemas.microsoft.com/office/powerpoint/2010/main" val="17529559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5851" y="318515"/>
            <a:ext cx="8188152" cy="1014985"/>
          </a:xfrm>
        </p:spPr>
        <p:txBody>
          <a:bodyPr anchor="ctr">
            <a:noAutofit/>
          </a:bodyPr>
          <a:lstStyle/>
          <a:p>
            <a:r>
              <a:rPr lang="en-US" sz="4000" dirty="0"/>
              <a:t>French Immersion Certificate </a:t>
            </a:r>
            <a:r>
              <a:rPr lang="en-US" sz="4000" dirty="0" err="1"/>
              <a:t>Critiera</a:t>
            </a:r>
            <a:endParaRPr lang="en-US" sz="4000" dirty="0"/>
          </a:p>
        </p:txBody>
      </p:sp>
      <p:sp>
        <p:nvSpPr>
          <p:cNvPr id="3" name="Content Placeholder 2"/>
          <p:cNvSpPr>
            <a:spLocks noGrp="1"/>
          </p:cNvSpPr>
          <p:nvPr>
            <p:ph idx="1"/>
          </p:nvPr>
        </p:nvSpPr>
        <p:spPr>
          <a:xfrm>
            <a:off x="1085851" y="1781175"/>
            <a:ext cx="8534400" cy="4939285"/>
          </a:xfrm>
          <a:noFill/>
        </p:spPr>
        <p:txBody>
          <a:bodyPr anchor="ctr">
            <a:normAutofit fontScale="92500" lnSpcReduction="10000"/>
          </a:bodyPr>
          <a:lstStyle/>
          <a:p>
            <a:pPr marL="0" marR="0" lvl="0" indent="0" algn="l" defTabSz="457200" rtl="0" eaLnBrk="1" fontAlgn="auto" latinLnBrk="0" hangingPunct="1">
              <a:lnSpc>
                <a:spcPct val="100000"/>
              </a:lnSpc>
              <a:spcBef>
                <a:spcPts val="1000"/>
              </a:spcBef>
              <a:spcAft>
                <a:spcPts val="0"/>
              </a:spcAft>
              <a:buClr>
                <a:srgbClr val="0F6FC6"/>
              </a:buClr>
              <a:buSzPct val="80000"/>
              <a:buNone/>
              <a:tabLst/>
              <a:defRPr/>
            </a:pPr>
            <a:r>
              <a:rPr kumimoji="0" lang="en-US" sz="24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Elk Island will award a French Immersion Certificate to students who:</a:t>
            </a:r>
            <a:endParaRPr lang="en-US" sz="2400" dirty="0">
              <a:solidFill>
                <a:prstClr val="black">
                  <a:lumMod val="75000"/>
                  <a:lumOff val="25000"/>
                </a:prstClr>
              </a:solidFill>
              <a:latin typeface="Trebuchet MS" panose="020B0603020202020204"/>
            </a:endParaRPr>
          </a:p>
          <a:p>
            <a:pPr marL="342900" marR="0" lvl="0" indent="-342900" algn="l" defTabSz="457200" rtl="0" eaLnBrk="1" fontAlgn="auto" latinLnBrk="0" hangingPunct="1">
              <a:lnSpc>
                <a:spcPct val="100000"/>
              </a:lnSpc>
              <a:spcBef>
                <a:spcPts val="1000"/>
              </a:spcBef>
              <a:spcAft>
                <a:spcPts val="0"/>
              </a:spcAft>
              <a:buClr>
                <a:srgbClr val="0F6FC6"/>
              </a:buClr>
              <a:buSzPct val="80000"/>
              <a:buFont typeface="Wingdings 3" charset="2"/>
              <a:buChar char=""/>
              <a:tabLst/>
              <a:defRPr/>
            </a:pPr>
            <a:r>
              <a:rPr kumimoji="0" lang="en-US" sz="24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Complete at least two French courses (one of which must be FLA) to the 30-level</a:t>
            </a:r>
          </a:p>
          <a:p>
            <a:pPr marL="342900" marR="0" lvl="0" indent="-342900" algn="l" defTabSz="457200" rtl="0" eaLnBrk="1" fontAlgn="auto" latinLnBrk="0" hangingPunct="1">
              <a:lnSpc>
                <a:spcPct val="100000"/>
              </a:lnSpc>
              <a:spcBef>
                <a:spcPts val="1000"/>
              </a:spcBef>
              <a:spcAft>
                <a:spcPts val="0"/>
              </a:spcAft>
              <a:buClr>
                <a:srgbClr val="0F6FC6"/>
              </a:buClr>
              <a:buSzPct val="80000"/>
              <a:buFont typeface="Wingdings 3" charset="2"/>
              <a:buChar char=""/>
              <a:tabLst/>
              <a:defRPr/>
            </a:pPr>
            <a:r>
              <a:rPr kumimoji="0" lang="en-US" sz="24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At least 30 total credits in French Immersion (six courses) over the three years in high school. </a:t>
            </a:r>
            <a:endParaRPr kumimoji="0" lang="en-CA" sz="24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endParaRPr>
          </a:p>
          <a:p>
            <a:pPr marL="0" marR="0" lvl="0" indent="0" algn="l" defTabSz="457200" rtl="0" eaLnBrk="1" fontAlgn="auto" latinLnBrk="0" hangingPunct="1">
              <a:lnSpc>
                <a:spcPct val="100000"/>
              </a:lnSpc>
              <a:spcBef>
                <a:spcPts val="1000"/>
              </a:spcBef>
              <a:spcAft>
                <a:spcPts val="0"/>
              </a:spcAft>
              <a:buClr>
                <a:srgbClr val="0F6FC6"/>
              </a:buClr>
              <a:buSzPct val="80000"/>
              <a:buNone/>
              <a:tabLst/>
              <a:defRPr/>
            </a:pPr>
            <a:r>
              <a:rPr kumimoji="0" lang="en-US" sz="24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         </a:t>
            </a:r>
            <a:r>
              <a:rPr kumimoji="0" lang="fr-CA" sz="24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  French </a:t>
            </a:r>
            <a:r>
              <a:rPr kumimoji="0" lang="fr-CA" sz="2400" b="0" i="0" u="none" strike="noStrike" kern="1200" cap="none" spc="0" normalizeH="0" baseline="0" noProof="0" dirty="0" err="1">
                <a:ln>
                  <a:noFill/>
                </a:ln>
                <a:solidFill>
                  <a:prstClr val="black">
                    <a:lumMod val="75000"/>
                    <a:lumOff val="25000"/>
                  </a:prstClr>
                </a:solidFill>
                <a:effectLst/>
                <a:uLnTx/>
                <a:uFillTx/>
                <a:latin typeface="Trebuchet MS" panose="020B0603020202020204"/>
                <a:ea typeface="+mn-ea"/>
                <a:cs typeface="+mn-cs"/>
              </a:rPr>
              <a:t>Language</a:t>
            </a:r>
            <a:r>
              <a:rPr kumimoji="0" lang="fr-CA" sz="24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 Arts           </a:t>
            </a:r>
            <a:r>
              <a:rPr kumimoji="0" lang="fr-FR" sz="24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  Études Sociales</a:t>
            </a:r>
            <a:endParaRPr kumimoji="0" lang="en-CA" sz="24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endParaRPr>
          </a:p>
          <a:p>
            <a:pPr marL="0" marR="0" lvl="0" indent="0" algn="l" defTabSz="457200" rtl="0" eaLnBrk="1" fontAlgn="auto" latinLnBrk="0" hangingPunct="1">
              <a:lnSpc>
                <a:spcPct val="100000"/>
              </a:lnSpc>
              <a:spcBef>
                <a:spcPts val="1000"/>
              </a:spcBef>
              <a:spcAft>
                <a:spcPts val="0"/>
              </a:spcAft>
              <a:buClr>
                <a:srgbClr val="0F6FC6"/>
              </a:buClr>
              <a:buSzPct val="80000"/>
              <a:buNone/>
              <a:tabLst/>
              <a:defRPr/>
            </a:pPr>
            <a:r>
              <a:rPr kumimoji="0" lang="fr-CA" sz="24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         -  Sciences                              -  Biologie</a:t>
            </a:r>
            <a:endParaRPr kumimoji="0" lang="en-CA" sz="24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endParaRPr>
          </a:p>
          <a:p>
            <a:pPr marL="0" marR="0" lvl="0" indent="0" algn="l" defTabSz="457200" rtl="0" eaLnBrk="1" fontAlgn="auto" latinLnBrk="0" hangingPunct="1">
              <a:lnSpc>
                <a:spcPct val="100000"/>
              </a:lnSpc>
              <a:spcBef>
                <a:spcPts val="1000"/>
              </a:spcBef>
              <a:spcAft>
                <a:spcPts val="0"/>
              </a:spcAft>
              <a:buClr>
                <a:srgbClr val="0F6FC6"/>
              </a:buClr>
              <a:buSzPct val="80000"/>
              <a:buNone/>
              <a:tabLst/>
              <a:defRPr/>
            </a:pPr>
            <a:r>
              <a:rPr kumimoji="0" lang="fr-CA" sz="24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         </a:t>
            </a:r>
            <a:r>
              <a:rPr kumimoji="0" lang="en-US" sz="24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  </a:t>
            </a:r>
            <a:r>
              <a:rPr kumimoji="0" lang="en-US" sz="2400" b="0" i="0" u="none" strike="noStrike" kern="1200" cap="none" spc="0" normalizeH="0" baseline="0" noProof="0" dirty="0" err="1">
                <a:ln>
                  <a:noFill/>
                </a:ln>
                <a:solidFill>
                  <a:prstClr val="black">
                    <a:lumMod val="75000"/>
                    <a:lumOff val="25000"/>
                  </a:prstClr>
                </a:solidFill>
                <a:effectLst/>
                <a:uLnTx/>
                <a:uFillTx/>
                <a:latin typeface="Trebuchet MS" panose="020B0603020202020204"/>
                <a:ea typeface="+mn-ea"/>
                <a:cs typeface="+mn-cs"/>
              </a:rPr>
              <a:t>Mathématiques</a:t>
            </a:r>
            <a:r>
              <a:rPr kumimoji="0" lang="en-US" sz="24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                    -  </a:t>
            </a:r>
            <a:r>
              <a:rPr kumimoji="0" lang="en-US" sz="2400" b="0" i="0" u="none" strike="noStrike" kern="1200" cap="none" spc="0" normalizeH="0" baseline="0" noProof="0" dirty="0" err="1">
                <a:ln>
                  <a:noFill/>
                </a:ln>
                <a:solidFill>
                  <a:prstClr val="black">
                    <a:lumMod val="75000"/>
                    <a:lumOff val="25000"/>
                  </a:prstClr>
                </a:solidFill>
                <a:effectLst/>
                <a:uLnTx/>
                <a:uFillTx/>
                <a:latin typeface="Trebuchet MS" panose="020B0603020202020204"/>
                <a:ea typeface="+mn-ea"/>
                <a:cs typeface="+mn-cs"/>
              </a:rPr>
              <a:t>Chimie</a:t>
            </a:r>
            <a:r>
              <a:rPr kumimoji="0" lang="en-US" sz="24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 </a:t>
            </a:r>
            <a:br>
              <a:rPr kumimoji="0" lang="en-US" sz="24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br>
            <a:endParaRPr kumimoji="0" lang="en-CA" sz="24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endParaRPr>
          </a:p>
          <a:p>
            <a:pPr marL="0" marR="0" lvl="0" indent="0" algn="l" defTabSz="457200" rtl="0" eaLnBrk="1" fontAlgn="auto" latinLnBrk="0" hangingPunct="1">
              <a:lnSpc>
                <a:spcPct val="100000"/>
              </a:lnSpc>
              <a:spcBef>
                <a:spcPts val="1000"/>
              </a:spcBef>
              <a:spcAft>
                <a:spcPts val="0"/>
              </a:spcAft>
              <a:buClr>
                <a:srgbClr val="0F6FC6"/>
              </a:buClr>
              <a:buSzPct val="80000"/>
              <a:buNone/>
              <a:tabLst/>
              <a:defRPr/>
            </a:pPr>
            <a:r>
              <a:rPr kumimoji="0" lang="fr-CA" sz="1900" b="0" i="1"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*Courses </a:t>
            </a:r>
            <a:r>
              <a:rPr kumimoji="0" lang="fr-CA" sz="1900" b="0" i="1" u="none" strike="noStrike" kern="1200" cap="none" spc="0" normalizeH="0" baseline="0" noProof="0" dirty="0" err="1">
                <a:ln>
                  <a:noFill/>
                </a:ln>
                <a:solidFill>
                  <a:prstClr val="black">
                    <a:lumMod val="75000"/>
                    <a:lumOff val="25000"/>
                  </a:prstClr>
                </a:solidFill>
                <a:effectLst/>
                <a:uLnTx/>
                <a:uFillTx/>
                <a:latin typeface="Trebuchet MS" panose="020B0603020202020204"/>
                <a:ea typeface="+mn-ea"/>
                <a:cs typeface="+mn-cs"/>
              </a:rPr>
              <a:t>offered</a:t>
            </a:r>
            <a:r>
              <a:rPr kumimoji="0" lang="fr-CA" sz="1900" b="0" i="1"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 at the high </a:t>
            </a:r>
            <a:r>
              <a:rPr kumimoji="0" lang="fr-CA" sz="1900" b="0" i="1" u="none" strike="noStrike" kern="1200" cap="none" spc="0" normalizeH="0" baseline="0" noProof="0" dirty="0" err="1">
                <a:ln>
                  <a:noFill/>
                </a:ln>
                <a:solidFill>
                  <a:prstClr val="black">
                    <a:lumMod val="75000"/>
                    <a:lumOff val="25000"/>
                  </a:prstClr>
                </a:solidFill>
                <a:effectLst/>
                <a:uLnTx/>
                <a:uFillTx/>
                <a:latin typeface="Trebuchet MS" panose="020B0603020202020204"/>
                <a:ea typeface="+mn-ea"/>
                <a:cs typeface="+mn-cs"/>
              </a:rPr>
              <a:t>school</a:t>
            </a:r>
            <a:r>
              <a:rPr kumimoji="0" lang="fr-CA" sz="1900" b="0" i="1"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 </a:t>
            </a:r>
            <a:r>
              <a:rPr kumimoji="0" lang="fr-CA" sz="1900" b="0" i="1" u="none" strike="noStrike" kern="1200" cap="none" spc="0" normalizeH="0" baseline="0" noProof="0" dirty="0" err="1">
                <a:ln>
                  <a:noFill/>
                </a:ln>
                <a:solidFill>
                  <a:prstClr val="black">
                    <a:lumMod val="75000"/>
                    <a:lumOff val="25000"/>
                  </a:prstClr>
                </a:solidFill>
                <a:effectLst/>
                <a:uLnTx/>
                <a:uFillTx/>
                <a:latin typeface="Trebuchet MS" panose="020B0603020202020204"/>
                <a:ea typeface="+mn-ea"/>
                <a:cs typeface="+mn-cs"/>
              </a:rPr>
              <a:t>level</a:t>
            </a:r>
            <a:r>
              <a:rPr kumimoji="0" lang="fr-CA" sz="1900" b="0" i="1"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 </a:t>
            </a:r>
            <a:r>
              <a:rPr kumimoji="0" lang="fr-CA" sz="1900" b="0" i="1" u="none" strike="noStrike" kern="1200" cap="none" spc="0" normalizeH="0" baseline="0" noProof="0" dirty="0" err="1">
                <a:ln>
                  <a:noFill/>
                </a:ln>
                <a:solidFill>
                  <a:prstClr val="black">
                    <a:lumMod val="75000"/>
                    <a:lumOff val="25000"/>
                  </a:prstClr>
                </a:solidFill>
                <a:effectLst/>
                <a:uLnTx/>
                <a:uFillTx/>
                <a:latin typeface="Trebuchet MS" panose="020B0603020202020204"/>
                <a:ea typeface="+mn-ea"/>
                <a:cs typeface="+mn-cs"/>
              </a:rPr>
              <a:t>depend</a:t>
            </a:r>
            <a:r>
              <a:rPr kumimoji="0" lang="fr-CA" sz="1900" b="0" i="1"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 on </a:t>
            </a:r>
            <a:r>
              <a:rPr kumimoji="0" lang="fr-CA" sz="1900" b="0" i="1" u="none" strike="noStrike" kern="1200" cap="none" spc="0" normalizeH="0" baseline="0" noProof="0" dirty="0" err="1">
                <a:ln>
                  <a:noFill/>
                </a:ln>
                <a:solidFill>
                  <a:prstClr val="black">
                    <a:lumMod val="75000"/>
                    <a:lumOff val="25000"/>
                  </a:prstClr>
                </a:solidFill>
                <a:effectLst/>
                <a:uLnTx/>
                <a:uFillTx/>
                <a:latin typeface="Trebuchet MS" panose="020B0603020202020204"/>
                <a:ea typeface="+mn-ea"/>
                <a:cs typeface="+mn-cs"/>
              </a:rPr>
              <a:t>that</a:t>
            </a:r>
            <a:r>
              <a:rPr kumimoji="0" lang="fr-CA" sz="1900" b="0" i="1"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 </a:t>
            </a:r>
            <a:r>
              <a:rPr kumimoji="0" lang="fr-CA" sz="1900" b="0" i="1" u="none" strike="noStrike" kern="1200" cap="none" spc="0" normalizeH="0" baseline="0" noProof="0" dirty="0" err="1">
                <a:ln>
                  <a:noFill/>
                </a:ln>
                <a:solidFill>
                  <a:prstClr val="black">
                    <a:lumMod val="75000"/>
                    <a:lumOff val="25000"/>
                  </a:prstClr>
                </a:solidFill>
                <a:effectLst/>
                <a:uLnTx/>
                <a:uFillTx/>
                <a:latin typeface="Trebuchet MS" panose="020B0603020202020204"/>
                <a:ea typeface="+mn-ea"/>
                <a:cs typeface="+mn-cs"/>
              </a:rPr>
              <a:t>year’s</a:t>
            </a:r>
            <a:r>
              <a:rPr kumimoji="0" lang="fr-CA" sz="1900" b="0" i="1"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 </a:t>
            </a:r>
            <a:r>
              <a:rPr kumimoji="0" lang="fr-CA" sz="1900" b="0" i="1" u="none" strike="noStrike" kern="1200" cap="none" spc="0" normalizeH="0" baseline="0" noProof="0" dirty="0" err="1">
                <a:ln>
                  <a:noFill/>
                </a:ln>
                <a:solidFill>
                  <a:prstClr val="black">
                    <a:lumMod val="75000"/>
                    <a:lumOff val="25000"/>
                  </a:prstClr>
                </a:solidFill>
                <a:effectLst/>
                <a:uLnTx/>
                <a:uFillTx/>
                <a:latin typeface="Trebuchet MS" panose="020B0603020202020204"/>
                <a:ea typeface="+mn-ea"/>
                <a:cs typeface="+mn-cs"/>
              </a:rPr>
              <a:t>interest</a:t>
            </a:r>
            <a:r>
              <a:rPr kumimoji="0" lang="fr-CA" sz="1900" b="0" i="1"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 and </a:t>
            </a:r>
            <a:r>
              <a:rPr kumimoji="0" lang="fr-CA" sz="1900" b="0" i="1" u="none" strike="noStrike" kern="1200" cap="none" spc="0" normalizeH="0" baseline="0" noProof="0" dirty="0" err="1">
                <a:ln>
                  <a:noFill/>
                </a:ln>
                <a:solidFill>
                  <a:prstClr val="black">
                    <a:lumMod val="75000"/>
                    <a:lumOff val="25000"/>
                  </a:prstClr>
                </a:solidFill>
                <a:effectLst/>
                <a:uLnTx/>
                <a:uFillTx/>
                <a:latin typeface="Trebuchet MS" panose="020B0603020202020204"/>
                <a:ea typeface="+mn-ea"/>
                <a:cs typeface="+mn-cs"/>
              </a:rPr>
              <a:t>student</a:t>
            </a:r>
            <a:r>
              <a:rPr kumimoji="0" lang="fr-CA" sz="1900" b="0" i="1"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 body. Over the </a:t>
            </a:r>
            <a:r>
              <a:rPr kumimoji="0" lang="fr-CA" sz="1900" b="0" i="1" u="none" strike="noStrike" kern="1200" cap="none" spc="0" normalizeH="0" baseline="0" noProof="0" dirty="0" err="1">
                <a:ln>
                  <a:noFill/>
                </a:ln>
                <a:solidFill>
                  <a:prstClr val="black">
                    <a:lumMod val="75000"/>
                    <a:lumOff val="25000"/>
                  </a:prstClr>
                </a:solidFill>
                <a:effectLst/>
                <a:uLnTx/>
                <a:uFillTx/>
                <a:latin typeface="Trebuchet MS" panose="020B0603020202020204"/>
                <a:ea typeface="+mn-ea"/>
                <a:cs typeface="+mn-cs"/>
              </a:rPr>
              <a:t>past</a:t>
            </a:r>
            <a:r>
              <a:rPr kumimoji="0" lang="fr-CA" sz="1900" b="0" i="1"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 few </a:t>
            </a:r>
            <a:r>
              <a:rPr kumimoji="0" lang="fr-CA" sz="1900" b="0" i="1" u="none" strike="noStrike" kern="1200" cap="none" spc="0" normalizeH="0" baseline="0" noProof="0" dirty="0" err="1">
                <a:ln>
                  <a:noFill/>
                </a:ln>
                <a:solidFill>
                  <a:prstClr val="black">
                    <a:lumMod val="75000"/>
                    <a:lumOff val="25000"/>
                  </a:prstClr>
                </a:solidFill>
                <a:effectLst/>
                <a:uLnTx/>
                <a:uFillTx/>
                <a:latin typeface="Trebuchet MS" panose="020B0603020202020204"/>
                <a:ea typeface="+mn-ea"/>
                <a:cs typeface="+mn-cs"/>
              </a:rPr>
              <a:t>years</a:t>
            </a:r>
            <a:r>
              <a:rPr kumimoji="0" lang="fr-CA" sz="1900" b="0" i="1"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 Biologie 30 and Chimie 30 have been </a:t>
            </a:r>
            <a:r>
              <a:rPr kumimoji="0" lang="fr-CA" sz="1900" b="0" i="1" u="none" strike="noStrike" kern="1200" cap="none" spc="0" normalizeH="0" baseline="0" noProof="0" dirty="0" err="1">
                <a:ln>
                  <a:noFill/>
                </a:ln>
                <a:solidFill>
                  <a:prstClr val="black">
                    <a:lumMod val="75000"/>
                    <a:lumOff val="25000"/>
                  </a:prstClr>
                </a:solidFill>
                <a:effectLst/>
                <a:uLnTx/>
                <a:uFillTx/>
                <a:latin typeface="Trebuchet MS" panose="020B0603020202020204"/>
                <a:ea typeface="+mn-ea"/>
                <a:cs typeface="+mn-cs"/>
              </a:rPr>
              <a:t>offered</a:t>
            </a:r>
            <a:r>
              <a:rPr kumimoji="0" lang="fr-CA" sz="1900" b="0" i="1"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 in </a:t>
            </a:r>
            <a:r>
              <a:rPr kumimoji="0" lang="fr-CA" sz="1900" b="0" i="1" u="none" strike="noStrike" kern="1200" cap="none" spc="0" normalizeH="0" baseline="0" noProof="0" dirty="0" err="1">
                <a:ln>
                  <a:noFill/>
                </a:ln>
                <a:solidFill>
                  <a:prstClr val="black">
                    <a:lumMod val="75000"/>
                    <a:lumOff val="25000"/>
                  </a:prstClr>
                </a:solidFill>
                <a:effectLst/>
                <a:uLnTx/>
                <a:uFillTx/>
                <a:latin typeface="Trebuchet MS" panose="020B0603020202020204"/>
                <a:ea typeface="+mn-ea"/>
                <a:cs typeface="+mn-cs"/>
              </a:rPr>
              <a:t>alternating</a:t>
            </a:r>
            <a:r>
              <a:rPr kumimoji="0" lang="fr-CA" sz="1900" b="0" i="1"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 </a:t>
            </a:r>
            <a:r>
              <a:rPr kumimoji="0" lang="fr-CA" sz="1900" b="0" i="1" u="none" strike="noStrike" kern="1200" cap="none" spc="0" normalizeH="0" baseline="0" noProof="0" dirty="0" err="1">
                <a:ln>
                  <a:noFill/>
                </a:ln>
                <a:solidFill>
                  <a:prstClr val="black">
                    <a:lumMod val="75000"/>
                    <a:lumOff val="25000"/>
                  </a:prstClr>
                </a:solidFill>
                <a:effectLst/>
                <a:uLnTx/>
                <a:uFillTx/>
                <a:latin typeface="Trebuchet MS" panose="020B0603020202020204"/>
                <a:ea typeface="+mn-ea"/>
                <a:cs typeface="+mn-cs"/>
              </a:rPr>
              <a:t>years</a:t>
            </a:r>
            <a:r>
              <a:rPr kumimoji="0" lang="fr-CA" sz="1900" b="0" i="1"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 </a:t>
            </a:r>
            <a:endParaRPr kumimoji="0" lang="en-CA" sz="1900" b="0" i="1"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endParaRPr>
          </a:p>
          <a:p>
            <a:pPr marL="0" indent="0">
              <a:buNone/>
            </a:pPr>
            <a:endParaRPr lang="en-US" sz="2800" dirty="0"/>
          </a:p>
        </p:txBody>
      </p:sp>
      <p:pic>
        <p:nvPicPr>
          <p:cNvPr id="30" name="Picture 29" descr="Logo&#10;&#10;Description automatically generated">
            <a:extLst>
              <a:ext uri="{FF2B5EF4-FFF2-40B4-BE49-F238E27FC236}">
                <a16:creationId xmlns:a16="http://schemas.microsoft.com/office/drawing/2014/main" id="{02C46D97-FD1C-42A2-82FB-16CC184D57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87613" y="173610"/>
            <a:ext cx="1337086" cy="871980"/>
          </a:xfrm>
          <a:prstGeom prst="rect">
            <a:avLst/>
          </a:prstGeom>
        </p:spPr>
      </p:pic>
    </p:spTree>
    <p:extLst>
      <p:ext uri="{BB962C8B-B14F-4D97-AF65-F5344CB8AC3E}">
        <p14:creationId xmlns:p14="http://schemas.microsoft.com/office/powerpoint/2010/main" val="40028071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5851" y="318515"/>
            <a:ext cx="8188152" cy="1014985"/>
          </a:xfrm>
        </p:spPr>
        <p:txBody>
          <a:bodyPr anchor="ctr">
            <a:noAutofit/>
          </a:bodyPr>
          <a:lstStyle/>
          <a:p>
            <a:r>
              <a:rPr lang="en-US" sz="4000" dirty="0"/>
              <a:t>French Language Arts</a:t>
            </a:r>
          </a:p>
        </p:txBody>
      </p:sp>
      <p:sp>
        <p:nvSpPr>
          <p:cNvPr id="3" name="Content Placeholder 2"/>
          <p:cNvSpPr>
            <a:spLocks noGrp="1"/>
          </p:cNvSpPr>
          <p:nvPr>
            <p:ph idx="1"/>
          </p:nvPr>
        </p:nvSpPr>
        <p:spPr>
          <a:xfrm>
            <a:off x="1085851" y="1571625"/>
            <a:ext cx="8534400" cy="5148835"/>
          </a:xfrm>
          <a:noFill/>
        </p:spPr>
        <p:txBody>
          <a:bodyPr anchor="ctr">
            <a:normAutofit/>
          </a:bodyPr>
          <a:lstStyle/>
          <a:p>
            <a:pPr>
              <a:buClr>
                <a:srgbClr val="0F6FC6"/>
              </a:buClr>
              <a:defRPr/>
            </a:pPr>
            <a:r>
              <a:rPr kumimoji="0" lang="en-US" sz="24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Once in French Language Arts 30, students will have the opportunity to write the DELF exam at the B2 level.</a:t>
            </a:r>
            <a:endParaRPr lang="en-US" sz="2400" dirty="0">
              <a:solidFill>
                <a:prstClr val="black">
                  <a:lumMod val="75000"/>
                  <a:lumOff val="25000"/>
                </a:prstClr>
              </a:solidFill>
              <a:latin typeface="Trebuchet MS" panose="020B0603020202020204"/>
            </a:endParaRPr>
          </a:p>
          <a:p>
            <a:r>
              <a:rPr lang="en-US" sz="2400" dirty="0"/>
              <a:t>What is the DELF exam?</a:t>
            </a:r>
          </a:p>
          <a:p>
            <a:pPr lvl="1"/>
            <a:r>
              <a:rPr lang="en-US" sz="2200" dirty="0"/>
              <a:t>Le </a:t>
            </a:r>
            <a:r>
              <a:rPr lang="en-US" sz="2200" dirty="0" err="1"/>
              <a:t>Diplome</a:t>
            </a:r>
            <a:r>
              <a:rPr lang="en-US" sz="2200" dirty="0"/>
              <a:t> </a:t>
            </a:r>
            <a:r>
              <a:rPr lang="en-US" sz="2200" dirty="0" err="1"/>
              <a:t>d’etudes</a:t>
            </a:r>
            <a:r>
              <a:rPr lang="en-US" sz="2200" dirty="0"/>
              <a:t> de langue </a:t>
            </a:r>
            <a:r>
              <a:rPr lang="en-US" sz="2200" dirty="0" err="1"/>
              <a:t>francaise</a:t>
            </a:r>
            <a:r>
              <a:rPr lang="en-US" sz="2200" dirty="0"/>
              <a:t> (DELF) is an international diploma officially awarded by the French Ministry of Education to certify the French language skills of candidates from outside France.</a:t>
            </a:r>
          </a:p>
          <a:p>
            <a:r>
              <a:rPr lang="en-US" sz="2400" dirty="0"/>
              <a:t>The certification is good for life!</a:t>
            </a:r>
            <a:endParaRPr lang="fr-CA" sz="2400" dirty="0"/>
          </a:p>
          <a:p>
            <a:r>
              <a:rPr lang="fr-CA" sz="2400" dirty="0"/>
              <a:t>At </a:t>
            </a:r>
            <a:r>
              <a:rPr lang="fr-CA" sz="2400" dirty="0" err="1"/>
              <a:t>this</a:t>
            </a:r>
            <a:r>
              <a:rPr lang="fr-CA" sz="2400" dirty="0"/>
              <a:t> </a:t>
            </a:r>
            <a:r>
              <a:rPr lang="fr-CA" sz="2400" dirty="0" err="1"/>
              <a:t>level</a:t>
            </a:r>
            <a:r>
              <a:rPr lang="fr-CA" sz="2400" dirty="0"/>
              <a:t>, the </a:t>
            </a:r>
            <a:r>
              <a:rPr lang="fr-CA" sz="2400" dirty="0" err="1"/>
              <a:t>student</a:t>
            </a:r>
            <a:r>
              <a:rPr lang="fr-CA" sz="2400" dirty="0"/>
              <a:t> has a </a:t>
            </a:r>
            <a:r>
              <a:rPr lang="fr-CA" sz="2400" dirty="0" err="1"/>
              <a:t>degree</a:t>
            </a:r>
            <a:r>
              <a:rPr lang="fr-CA" sz="2400" dirty="0"/>
              <a:t> of </a:t>
            </a:r>
            <a:r>
              <a:rPr lang="fr-CA" sz="2400" dirty="0" err="1"/>
              <a:t>fluency</a:t>
            </a:r>
            <a:r>
              <a:rPr lang="fr-CA" sz="2400" dirty="0"/>
              <a:t> and </a:t>
            </a:r>
            <a:r>
              <a:rPr lang="fr-CA" sz="2400" dirty="0" err="1"/>
              <a:t>spontaneity</a:t>
            </a:r>
            <a:r>
              <a:rPr lang="fr-CA" sz="2400" dirty="0"/>
              <a:t> in interactions and can correct </a:t>
            </a:r>
            <a:r>
              <a:rPr lang="fr-CA" sz="2400" dirty="0" err="1"/>
              <a:t>his</a:t>
            </a:r>
            <a:r>
              <a:rPr lang="fr-CA" sz="2400" dirty="0"/>
              <a:t>/</a:t>
            </a:r>
            <a:r>
              <a:rPr lang="fr-CA" sz="2400" dirty="0" err="1"/>
              <a:t>her</a:t>
            </a:r>
            <a:r>
              <a:rPr lang="fr-CA" sz="2400" dirty="0"/>
              <a:t> </a:t>
            </a:r>
            <a:r>
              <a:rPr lang="fr-CA" sz="2400" dirty="0" err="1"/>
              <a:t>own</a:t>
            </a:r>
            <a:r>
              <a:rPr lang="fr-CA" sz="2400" dirty="0"/>
              <a:t> </a:t>
            </a:r>
            <a:r>
              <a:rPr lang="fr-CA" sz="2400" dirty="0" err="1"/>
              <a:t>mistakes</a:t>
            </a:r>
            <a:r>
              <a:rPr lang="fr-CA" sz="2400" dirty="0"/>
              <a:t>.</a:t>
            </a:r>
            <a:endParaRPr lang="en-US" sz="2400" dirty="0"/>
          </a:p>
          <a:p>
            <a:pPr marL="0" indent="0">
              <a:buNone/>
            </a:pPr>
            <a:endParaRPr lang="en-US" sz="2800" dirty="0"/>
          </a:p>
        </p:txBody>
      </p:sp>
      <p:pic>
        <p:nvPicPr>
          <p:cNvPr id="30" name="Picture 29" descr="Logo&#10;&#10;Description automatically generated">
            <a:extLst>
              <a:ext uri="{FF2B5EF4-FFF2-40B4-BE49-F238E27FC236}">
                <a16:creationId xmlns:a16="http://schemas.microsoft.com/office/drawing/2014/main" id="{02C46D97-FD1C-42A2-82FB-16CC184D57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87613" y="173610"/>
            <a:ext cx="1337086" cy="871980"/>
          </a:xfrm>
          <a:prstGeom prst="rect">
            <a:avLst/>
          </a:prstGeom>
        </p:spPr>
      </p:pic>
    </p:spTree>
    <p:extLst>
      <p:ext uri="{BB962C8B-B14F-4D97-AF65-F5344CB8AC3E}">
        <p14:creationId xmlns:p14="http://schemas.microsoft.com/office/powerpoint/2010/main" val="37342491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1029ED5-F105-4DD2-99C8-1E44228179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2D621E68-BF28-4A1C-B1A2-4E55E139E79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BE8BBE4D-F0DF-49B9-B75A-99DAC53ACA7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E0F07DDC-34A6-46A1-9DE9-2BBE2931A5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2CEB2BF9-B8DB-45B9-86EA-D197B5B1AE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08B5BB34-3801-4E70-A981-FE007635E1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38432A75-2CEB-463C-A8F2-ABB50A79F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E7E850B8-C050-4597-8BEB-113FEC9A27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24ACC798-9CEC-4B6F-A8DD-F8E6FCCCF1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1D58A8C6-1294-4CD9-89BC-F1E981A524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F32F2ED6-6143-46C4-A641-72D42732B6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1" name="Rectangle 20">
            <a:extLst>
              <a:ext uri="{FF2B5EF4-FFF2-40B4-BE49-F238E27FC236}">
                <a16:creationId xmlns:a16="http://schemas.microsoft.com/office/drawing/2014/main" id="{5C9652B3-A450-4ED6-8FBF-F536BA60B4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222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rotWithShape="1">
          <a:blip r:embed="rId2"/>
          <a:srcRect l="7410" r="5060" b="1"/>
          <a:stretch/>
        </p:blipFill>
        <p:spPr>
          <a:xfrm>
            <a:off x="568452" y="571500"/>
            <a:ext cx="11055096" cy="5715000"/>
          </a:xfrm>
          <a:prstGeom prst="rect">
            <a:avLst/>
          </a:prstGeom>
        </p:spPr>
      </p:pic>
    </p:spTree>
    <p:extLst>
      <p:ext uri="{BB962C8B-B14F-4D97-AF65-F5344CB8AC3E}">
        <p14:creationId xmlns:p14="http://schemas.microsoft.com/office/powerpoint/2010/main" val="18866993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5851" y="318515"/>
            <a:ext cx="8188152" cy="1014985"/>
          </a:xfrm>
        </p:spPr>
        <p:txBody>
          <a:bodyPr anchor="ctr">
            <a:noAutofit/>
          </a:bodyPr>
          <a:lstStyle/>
          <a:p>
            <a:r>
              <a:rPr lang="en-US" sz="4000" dirty="0"/>
              <a:t>Students may take the DELF…</a:t>
            </a:r>
          </a:p>
        </p:txBody>
      </p:sp>
      <p:sp>
        <p:nvSpPr>
          <p:cNvPr id="3" name="Content Placeholder 2"/>
          <p:cNvSpPr>
            <a:spLocks noGrp="1"/>
          </p:cNvSpPr>
          <p:nvPr>
            <p:ph idx="1"/>
          </p:nvPr>
        </p:nvSpPr>
        <p:spPr>
          <a:xfrm>
            <a:off x="1085851" y="1571625"/>
            <a:ext cx="8534400" cy="5148835"/>
          </a:xfrm>
          <a:noFill/>
        </p:spPr>
        <p:txBody>
          <a:bodyPr anchor="t">
            <a:normAutofit/>
          </a:bodyPr>
          <a:lstStyle/>
          <a:p>
            <a:r>
              <a:rPr lang="en-US" sz="2800" dirty="0"/>
              <a:t>To be assessed with the same international language standards as candidates in 173 countries</a:t>
            </a:r>
          </a:p>
          <a:p>
            <a:r>
              <a:rPr lang="en-US" sz="2800" dirty="0"/>
              <a:t>To continue studies at a French university</a:t>
            </a:r>
          </a:p>
          <a:p>
            <a:r>
              <a:rPr lang="en-US" sz="2800" dirty="0"/>
              <a:t>To complement language education with a universally recognized diploma</a:t>
            </a:r>
          </a:p>
          <a:p>
            <a:pPr marL="0" indent="0">
              <a:buNone/>
            </a:pPr>
            <a:endParaRPr lang="en-US" sz="2800" dirty="0"/>
          </a:p>
        </p:txBody>
      </p:sp>
      <p:pic>
        <p:nvPicPr>
          <p:cNvPr id="30" name="Picture 29" descr="Logo&#10;&#10;Description automatically generated">
            <a:extLst>
              <a:ext uri="{FF2B5EF4-FFF2-40B4-BE49-F238E27FC236}">
                <a16:creationId xmlns:a16="http://schemas.microsoft.com/office/drawing/2014/main" id="{02C46D97-FD1C-42A2-82FB-16CC184D57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87613" y="173610"/>
            <a:ext cx="1337086" cy="871980"/>
          </a:xfrm>
          <a:prstGeom prst="rect">
            <a:avLst/>
          </a:prstGeom>
        </p:spPr>
      </p:pic>
    </p:spTree>
    <p:extLst>
      <p:ext uri="{BB962C8B-B14F-4D97-AF65-F5344CB8AC3E}">
        <p14:creationId xmlns:p14="http://schemas.microsoft.com/office/powerpoint/2010/main" val="32911547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5851" y="318515"/>
            <a:ext cx="8188152" cy="1014985"/>
          </a:xfrm>
        </p:spPr>
        <p:txBody>
          <a:bodyPr anchor="ctr">
            <a:noAutofit/>
          </a:bodyPr>
          <a:lstStyle/>
          <a:p>
            <a:r>
              <a:rPr lang="en-US" sz="4000" dirty="0"/>
              <a:t>Do you still need another reason?</a:t>
            </a:r>
          </a:p>
        </p:txBody>
      </p:sp>
      <p:sp>
        <p:nvSpPr>
          <p:cNvPr id="3" name="Content Placeholder 2"/>
          <p:cNvSpPr>
            <a:spLocks noGrp="1"/>
          </p:cNvSpPr>
          <p:nvPr>
            <p:ph idx="1"/>
          </p:nvPr>
        </p:nvSpPr>
        <p:spPr>
          <a:xfrm>
            <a:off x="1085851" y="1571625"/>
            <a:ext cx="8534400" cy="5148835"/>
          </a:xfrm>
          <a:noFill/>
        </p:spPr>
        <p:txBody>
          <a:bodyPr anchor="t">
            <a:normAutofit/>
          </a:bodyPr>
          <a:lstStyle/>
          <a:p>
            <a:r>
              <a:rPr lang="en-US" sz="2800" dirty="0"/>
              <a:t>French Immersion, a tool to enhance your English and for post-secondary and beyond.</a:t>
            </a:r>
          </a:p>
          <a:p>
            <a:pPr marL="0" indent="0">
              <a:buNone/>
            </a:pPr>
            <a:endParaRPr lang="en-US" sz="2800" dirty="0"/>
          </a:p>
        </p:txBody>
      </p:sp>
      <p:pic>
        <p:nvPicPr>
          <p:cNvPr id="30" name="Picture 29" descr="Logo&#10;&#10;Description automatically generated">
            <a:extLst>
              <a:ext uri="{FF2B5EF4-FFF2-40B4-BE49-F238E27FC236}">
                <a16:creationId xmlns:a16="http://schemas.microsoft.com/office/drawing/2014/main" id="{02C46D97-FD1C-42A2-82FB-16CC184D57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87613" y="173610"/>
            <a:ext cx="1337086" cy="871980"/>
          </a:xfrm>
          <a:prstGeom prst="rect">
            <a:avLst/>
          </a:prstGeom>
        </p:spPr>
      </p:pic>
      <p:pic>
        <p:nvPicPr>
          <p:cNvPr id="5" name="Picture 4">
            <a:extLst>
              <a:ext uri="{FF2B5EF4-FFF2-40B4-BE49-F238E27FC236}">
                <a16:creationId xmlns:a16="http://schemas.microsoft.com/office/drawing/2014/main" id="{A46B33DB-FE03-4C69-9321-04EF7D1155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15732" y="2790888"/>
            <a:ext cx="5260624" cy="3507724"/>
          </a:xfrm>
          <a:prstGeom prst="rect">
            <a:avLst/>
          </a:prstGeom>
        </p:spPr>
      </p:pic>
    </p:spTree>
    <p:extLst>
      <p:ext uri="{BB962C8B-B14F-4D97-AF65-F5344CB8AC3E}">
        <p14:creationId xmlns:p14="http://schemas.microsoft.com/office/powerpoint/2010/main" val="5363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B87E98EE-E374-46E1-BD51-EF2847A183D4}"/>
              </a:ext>
            </a:extLst>
          </p:cNvPr>
          <p:cNvGraphicFramePr/>
          <p:nvPr>
            <p:extLst>
              <p:ext uri="{D42A27DB-BD31-4B8C-83A1-F6EECF244321}">
                <p14:modId xmlns:p14="http://schemas.microsoft.com/office/powerpoint/2010/main" val="3821474950"/>
              </p:ext>
            </p:extLst>
          </p:nvPr>
        </p:nvGraphicFramePr>
        <p:xfrm>
          <a:off x="191911" y="214503"/>
          <a:ext cx="9832622" cy="6445939"/>
        </p:xfrm>
        <a:graphic>
          <a:graphicData uri="http://schemas.openxmlformats.org/drawingml/2006/chart">
            <c:chart xmlns:c="http://schemas.openxmlformats.org/drawingml/2006/chart" xmlns:r="http://schemas.openxmlformats.org/officeDocument/2006/relationships" r:id="rId2"/>
          </a:graphicData>
        </a:graphic>
      </p:graphicFrame>
      <p:sp>
        <p:nvSpPr>
          <p:cNvPr id="2" name="Rectangle 3"/>
          <p:cNvSpPr>
            <a:spLocks noChangeArrowheads="1"/>
          </p:cNvSpPr>
          <p:nvPr/>
        </p:nvSpPr>
        <p:spPr bwMode="auto">
          <a:xfrm>
            <a:off x="0" y="-457200"/>
            <a:ext cx="148957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4" name="Rectangle 4"/>
          <p:cNvSpPr>
            <a:spLocks noChangeArrowheads="1"/>
          </p:cNvSpPr>
          <p:nvPr/>
        </p:nvSpPr>
        <p:spPr bwMode="auto">
          <a:xfrm>
            <a:off x="0" y="0"/>
            <a:ext cx="148957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21" name="Picture 20" descr="Logo&#10;&#10;Description automatically generated">
            <a:extLst>
              <a:ext uri="{FF2B5EF4-FFF2-40B4-BE49-F238E27FC236}">
                <a16:creationId xmlns:a16="http://schemas.microsoft.com/office/drawing/2014/main" id="{C151BEDD-7C69-441A-8705-CDCDB02784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87613" y="173610"/>
            <a:ext cx="1337086" cy="871980"/>
          </a:xfrm>
          <a:prstGeom prst="rect">
            <a:avLst/>
          </a:prstGeom>
        </p:spPr>
      </p:pic>
    </p:spTree>
    <p:extLst>
      <p:ext uri="{BB962C8B-B14F-4D97-AF65-F5344CB8AC3E}">
        <p14:creationId xmlns:p14="http://schemas.microsoft.com/office/powerpoint/2010/main" val="25060700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5851" y="318515"/>
            <a:ext cx="8188152" cy="1672210"/>
          </a:xfrm>
        </p:spPr>
        <p:txBody>
          <a:bodyPr anchor="ctr">
            <a:noAutofit/>
          </a:bodyPr>
          <a:lstStyle/>
          <a:p>
            <a:r>
              <a:rPr lang="en-US" sz="4000" dirty="0"/>
              <a:t>What do we do at Elk Island Public Schools to ensure success for our French Immersion students?</a:t>
            </a:r>
          </a:p>
        </p:txBody>
      </p:sp>
      <p:sp>
        <p:nvSpPr>
          <p:cNvPr id="3" name="Content Placeholder 2"/>
          <p:cNvSpPr>
            <a:spLocks noGrp="1"/>
          </p:cNvSpPr>
          <p:nvPr>
            <p:ph idx="1"/>
          </p:nvPr>
        </p:nvSpPr>
        <p:spPr>
          <a:xfrm>
            <a:off x="1085851" y="2400300"/>
            <a:ext cx="8534400" cy="4320160"/>
          </a:xfrm>
          <a:noFill/>
        </p:spPr>
        <p:txBody>
          <a:bodyPr anchor="t">
            <a:normAutofit/>
          </a:bodyPr>
          <a:lstStyle/>
          <a:p>
            <a:r>
              <a:rPr lang="en-US" sz="2800" dirty="0"/>
              <a:t>We maintain contact with parents through PowerSchool, email, meetings and phone calls.</a:t>
            </a:r>
          </a:p>
          <a:p>
            <a:r>
              <a:rPr lang="en-US" sz="2800" dirty="0"/>
              <a:t>Teachers discuss regularly the progress of the French Immersion students.</a:t>
            </a:r>
          </a:p>
          <a:p>
            <a:r>
              <a:rPr lang="en-US" sz="2800" dirty="0"/>
              <a:t>Excellent teachers and staff.</a:t>
            </a:r>
          </a:p>
        </p:txBody>
      </p:sp>
      <p:pic>
        <p:nvPicPr>
          <p:cNvPr id="30" name="Picture 29" descr="Logo&#10;&#10;Description automatically generated">
            <a:extLst>
              <a:ext uri="{FF2B5EF4-FFF2-40B4-BE49-F238E27FC236}">
                <a16:creationId xmlns:a16="http://schemas.microsoft.com/office/drawing/2014/main" id="{02C46D97-FD1C-42A2-82FB-16CC184D57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87613" y="173610"/>
            <a:ext cx="1337086" cy="871980"/>
          </a:xfrm>
          <a:prstGeom prst="rect">
            <a:avLst/>
          </a:prstGeom>
        </p:spPr>
      </p:pic>
    </p:spTree>
    <p:extLst>
      <p:ext uri="{BB962C8B-B14F-4D97-AF65-F5344CB8AC3E}">
        <p14:creationId xmlns:p14="http://schemas.microsoft.com/office/powerpoint/2010/main" val="27831191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5851" y="318515"/>
            <a:ext cx="8188152" cy="1215010"/>
          </a:xfrm>
        </p:spPr>
        <p:txBody>
          <a:bodyPr anchor="ctr">
            <a:noAutofit/>
          </a:bodyPr>
          <a:lstStyle/>
          <a:p>
            <a:r>
              <a:rPr lang="en-US" sz="4000" dirty="0"/>
              <a:t>Awards and Beyond</a:t>
            </a:r>
          </a:p>
        </p:txBody>
      </p:sp>
      <p:sp>
        <p:nvSpPr>
          <p:cNvPr id="3" name="Content Placeholder 2"/>
          <p:cNvSpPr>
            <a:spLocks noGrp="1"/>
          </p:cNvSpPr>
          <p:nvPr>
            <p:ph idx="1"/>
          </p:nvPr>
        </p:nvSpPr>
        <p:spPr>
          <a:xfrm>
            <a:off x="1085851" y="1628775"/>
            <a:ext cx="8534400" cy="5091685"/>
          </a:xfrm>
          <a:noFill/>
        </p:spPr>
        <p:txBody>
          <a:bodyPr anchor="t">
            <a:normAutofit/>
          </a:bodyPr>
          <a:lstStyle/>
          <a:p>
            <a:r>
              <a:rPr lang="en-US" sz="2800" dirty="0"/>
              <a:t>During our 2020-Awards Celebration, 42 percent of awards were given out to French Immersion Ardrossan students. </a:t>
            </a:r>
          </a:p>
          <a:p>
            <a:r>
              <a:rPr lang="fr-CA" sz="2800" dirty="0" err="1"/>
              <a:t>Graduates</a:t>
            </a:r>
            <a:r>
              <a:rPr lang="fr-CA" sz="2800" dirty="0"/>
              <a:t> of Elk Island Public </a:t>
            </a:r>
            <a:r>
              <a:rPr lang="fr-CA" sz="2800" dirty="0" err="1"/>
              <a:t>School’s</a:t>
            </a:r>
            <a:r>
              <a:rPr lang="fr-CA" sz="2800" dirty="0"/>
              <a:t> French Immersion program have gone on to </a:t>
            </a:r>
            <a:r>
              <a:rPr lang="fr-CA" sz="2800" dirty="0" err="1"/>
              <a:t>be</a:t>
            </a:r>
            <a:r>
              <a:rPr lang="fr-CA" sz="2800" dirty="0"/>
              <a:t> </a:t>
            </a:r>
            <a:r>
              <a:rPr lang="fr-CA" sz="2800" dirty="0" err="1"/>
              <a:t>successful</a:t>
            </a:r>
            <a:r>
              <a:rPr lang="fr-CA" sz="2800" dirty="0"/>
              <a:t> in Engineering at the U of A, U of Ottawa, Sports Psychology at the U of A, Computer Sciences </a:t>
            </a:r>
            <a:r>
              <a:rPr lang="fr-CA" sz="2800" dirty="0" err="1"/>
              <a:t>Degree</a:t>
            </a:r>
            <a:r>
              <a:rPr lang="fr-CA" sz="2800" dirty="0"/>
              <a:t> and </a:t>
            </a:r>
            <a:r>
              <a:rPr lang="fr-CA" sz="2800" dirty="0" err="1"/>
              <a:t>employed</a:t>
            </a:r>
            <a:r>
              <a:rPr lang="fr-CA" sz="2800" dirty="0"/>
              <a:t> at EA Games, </a:t>
            </a:r>
            <a:r>
              <a:rPr lang="fr-CA" sz="2800" dirty="0" err="1"/>
              <a:t>Medical</a:t>
            </a:r>
            <a:r>
              <a:rPr lang="fr-CA" sz="2800" dirty="0"/>
              <a:t> </a:t>
            </a:r>
            <a:r>
              <a:rPr lang="fr-CA" sz="2800" dirty="0" err="1"/>
              <a:t>Laboratory</a:t>
            </a:r>
            <a:r>
              <a:rPr lang="fr-CA" sz="2800" dirty="0"/>
              <a:t> Sciences, Campus St. Jean and </a:t>
            </a:r>
            <a:r>
              <a:rPr lang="fr-CA" sz="2800" dirty="0" err="1"/>
              <a:t>many</a:t>
            </a:r>
            <a:r>
              <a:rPr lang="fr-CA" sz="2800" dirty="0"/>
              <a:t> more.</a:t>
            </a:r>
            <a:endParaRPr lang="en-US" sz="2800" dirty="0"/>
          </a:p>
        </p:txBody>
      </p:sp>
      <p:pic>
        <p:nvPicPr>
          <p:cNvPr id="30" name="Picture 29" descr="Logo&#10;&#10;Description automatically generated">
            <a:extLst>
              <a:ext uri="{FF2B5EF4-FFF2-40B4-BE49-F238E27FC236}">
                <a16:creationId xmlns:a16="http://schemas.microsoft.com/office/drawing/2014/main" id="{02C46D97-FD1C-42A2-82FB-16CC184D57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87613" y="173610"/>
            <a:ext cx="1337086" cy="871980"/>
          </a:xfrm>
          <a:prstGeom prst="rect">
            <a:avLst/>
          </a:prstGeom>
        </p:spPr>
      </p:pic>
    </p:spTree>
    <p:extLst>
      <p:ext uri="{BB962C8B-B14F-4D97-AF65-F5344CB8AC3E}">
        <p14:creationId xmlns:p14="http://schemas.microsoft.com/office/powerpoint/2010/main" val="39691494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5851" y="318515"/>
            <a:ext cx="8188152" cy="1215010"/>
          </a:xfrm>
        </p:spPr>
        <p:txBody>
          <a:bodyPr anchor="ctr">
            <a:noAutofit/>
          </a:bodyPr>
          <a:lstStyle/>
          <a:p>
            <a:r>
              <a:rPr lang="en-US" sz="4000" dirty="0"/>
              <a:t>Pre-enrollment Process</a:t>
            </a:r>
          </a:p>
        </p:txBody>
      </p:sp>
      <p:sp>
        <p:nvSpPr>
          <p:cNvPr id="3" name="Content Placeholder 2"/>
          <p:cNvSpPr>
            <a:spLocks noGrp="1"/>
          </p:cNvSpPr>
          <p:nvPr>
            <p:ph idx="1"/>
          </p:nvPr>
        </p:nvSpPr>
        <p:spPr>
          <a:xfrm>
            <a:off x="1085851" y="1628775"/>
            <a:ext cx="8534400" cy="5091685"/>
          </a:xfrm>
          <a:noFill/>
        </p:spPr>
        <p:txBody>
          <a:bodyPr anchor="t">
            <a:normAutofit/>
          </a:bodyPr>
          <a:lstStyle/>
          <a:p>
            <a:r>
              <a:rPr lang="en-US" sz="2800" dirty="0"/>
              <a:t>February 1 to 28, 2022</a:t>
            </a:r>
          </a:p>
          <a:p>
            <a:r>
              <a:rPr lang="en-US" sz="2800" dirty="0"/>
              <a:t>Online </a:t>
            </a:r>
          </a:p>
          <a:p>
            <a:r>
              <a:rPr lang="en-US" sz="2800" dirty="0"/>
              <a:t>Once registered, our counsellors will visit each school to assist with the registration process.</a:t>
            </a:r>
          </a:p>
        </p:txBody>
      </p:sp>
      <p:pic>
        <p:nvPicPr>
          <p:cNvPr id="30" name="Picture 29" descr="Logo&#10;&#10;Description automatically generated">
            <a:extLst>
              <a:ext uri="{FF2B5EF4-FFF2-40B4-BE49-F238E27FC236}">
                <a16:creationId xmlns:a16="http://schemas.microsoft.com/office/drawing/2014/main" id="{02C46D97-FD1C-42A2-82FB-16CC184D57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87613" y="173610"/>
            <a:ext cx="1337086" cy="871980"/>
          </a:xfrm>
          <a:prstGeom prst="rect">
            <a:avLst/>
          </a:prstGeom>
        </p:spPr>
      </p:pic>
    </p:spTree>
    <p:extLst>
      <p:ext uri="{BB962C8B-B14F-4D97-AF65-F5344CB8AC3E}">
        <p14:creationId xmlns:p14="http://schemas.microsoft.com/office/powerpoint/2010/main" val="8271935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5" name="Straight Connector 34">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32A62E05-70F9-43A4-9F82-3B4643DF3544}"/>
              </a:ext>
            </a:extLst>
          </p:cNvPr>
          <p:cNvSpPr/>
          <p:nvPr/>
        </p:nvSpPr>
        <p:spPr>
          <a:xfrm>
            <a:off x="3859490" y="1300655"/>
            <a:ext cx="764628" cy="42566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036947" y="301005"/>
            <a:ext cx="7595451" cy="1283430"/>
          </a:xfrm>
        </p:spPr>
        <p:txBody>
          <a:bodyPr anchor="ctr">
            <a:normAutofit/>
          </a:bodyPr>
          <a:lstStyle/>
          <a:p>
            <a:r>
              <a:rPr lang="en-US" sz="4000" dirty="0"/>
              <a:t>Administration</a:t>
            </a:r>
          </a:p>
        </p:txBody>
      </p:sp>
      <p:sp>
        <p:nvSpPr>
          <p:cNvPr id="3" name="Content Placeholder 2"/>
          <p:cNvSpPr>
            <a:spLocks noGrp="1"/>
          </p:cNvSpPr>
          <p:nvPr>
            <p:ph idx="1"/>
          </p:nvPr>
        </p:nvSpPr>
        <p:spPr>
          <a:xfrm>
            <a:off x="1036947" y="1584435"/>
            <a:ext cx="8521830" cy="4132754"/>
          </a:xfrm>
          <a:noFill/>
        </p:spPr>
        <p:txBody>
          <a:bodyPr anchor="ctr">
            <a:normAutofit fontScale="77500" lnSpcReduction="20000"/>
          </a:bodyPr>
          <a:lstStyle/>
          <a:p>
            <a:pPr marL="0" indent="0">
              <a:buNone/>
            </a:pPr>
            <a:r>
              <a:rPr lang="en-US" sz="2800" b="1" dirty="0"/>
              <a:t>Ardrossan Junior Senior</a:t>
            </a:r>
            <a:br>
              <a:rPr lang="en-US" sz="2800" b="1" dirty="0"/>
            </a:br>
            <a:br>
              <a:rPr lang="en-US" sz="2800" dirty="0"/>
            </a:br>
            <a:r>
              <a:rPr lang="en-US" sz="2800" dirty="0"/>
              <a:t>MJ Nam, Principal</a:t>
            </a:r>
            <a:br>
              <a:rPr lang="en-US" sz="2800" dirty="0"/>
            </a:br>
            <a:r>
              <a:rPr lang="en-US" sz="2800" dirty="0"/>
              <a:t>Lonnie Hicks, Assistant Principal</a:t>
            </a:r>
            <a:br>
              <a:rPr lang="en-US" sz="2800" dirty="0"/>
            </a:br>
            <a:r>
              <a:rPr lang="en-US" sz="2800" dirty="0"/>
              <a:t>Paul Schwartz, Assistant Principal</a:t>
            </a:r>
            <a:br>
              <a:rPr lang="en-US" sz="2800" dirty="0"/>
            </a:br>
            <a:endParaRPr lang="en-US" sz="2800" dirty="0"/>
          </a:p>
          <a:p>
            <a:pPr marL="0" indent="0">
              <a:buNone/>
            </a:pPr>
            <a:r>
              <a:rPr lang="en-US" sz="2800" b="1" dirty="0"/>
              <a:t>Sherwood Heights Junior High</a:t>
            </a:r>
            <a:br>
              <a:rPr lang="en-US" sz="2800" b="1" dirty="0"/>
            </a:br>
            <a:br>
              <a:rPr lang="en-US" sz="2800" dirty="0"/>
            </a:br>
            <a:r>
              <a:rPr lang="en-US" sz="2800" dirty="0"/>
              <a:t>Amit Mali, Principal</a:t>
            </a:r>
            <a:br>
              <a:rPr lang="en-US" sz="2800" dirty="0"/>
            </a:br>
            <a:r>
              <a:rPr lang="en-US" sz="2800" dirty="0"/>
              <a:t>Jess Miskiw, Assistant Principal/Counsellor</a:t>
            </a:r>
            <a:br>
              <a:rPr lang="en-US" sz="2800" dirty="0"/>
            </a:br>
            <a:r>
              <a:rPr lang="en-US" sz="2800" dirty="0"/>
              <a:t>Tandy Atchison, Assistant Principal/EIPS French Immersion Consultant</a:t>
            </a:r>
          </a:p>
          <a:p>
            <a:pPr marL="0" indent="0">
              <a:buNone/>
            </a:pPr>
            <a:r>
              <a:rPr lang="en-US" sz="2800" dirty="0"/>
              <a:t>Kyle Samaratunga, EIPS French Immersion Consultant</a:t>
            </a:r>
          </a:p>
        </p:txBody>
      </p:sp>
      <p:pic>
        <p:nvPicPr>
          <p:cNvPr id="30" name="Picture 29" descr="Logo&#10;&#10;Description automatically generated">
            <a:extLst>
              <a:ext uri="{FF2B5EF4-FFF2-40B4-BE49-F238E27FC236}">
                <a16:creationId xmlns:a16="http://schemas.microsoft.com/office/drawing/2014/main" id="{02C46D97-FD1C-42A2-82FB-16CC184D57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93709" y="301005"/>
            <a:ext cx="1337086" cy="871980"/>
          </a:xfrm>
          <a:prstGeom prst="rect">
            <a:avLst/>
          </a:prstGeom>
        </p:spPr>
      </p:pic>
      <p:pic>
        <p:nvPicPr>
          <p:cNvPr id="8" name="Picture 7" descr="Logo, company name&#10;&#10;Description automatically generated">
            <a:extLst>
              <a:ext uri="{FF2B5EF4-FFF2-40B4-BE49-F238E27FC236}">
                <a16:creationId xmlns:a16="http://schemas.microsoft.com/office/drawing/2014/main" id="{6C8E4AC3-945C-42FB-951B-FC46526684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84784" y="2765189"/>
            <a:ext cx="1421871" cy="1434955"/>
          </a:xfrm>
          <a:prstGeom prst="rect">
            <a:avLst/>
          </a:prstGeom>
        </p:spPr>
      </p:pic>
    </p:spTree>
    <p:extLst>
      <p:ext uri="{BB962C8B-B14F-4D97-AF65-F5344CB8AC3E}">
        <p14:creationId xmlns:p14="http://schemas.microsoft.com/office/powerpoint/2010/main" val="2199647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5851" y="318515"/>
            <a:ext cx="8188152" cy="1176910"/>
          </a:xfrm>
        </p:spPr>
        <p:txBody>
          <a:bodyPr anchor="ctr">
            <a:noAutofit/>
          </a:bodyPr>
          <a:lstStyle/>
          <a:p>
            <a:r>
              <a:rPr lang="en-US" sz="4000" dirty="0"/>
              <a:t>Common Questions</a:t>
            </a:r>
          </a:p>
        </p:txBody>
      </p:sp>
      <p:sp>
        <p:nvSpPr>
          <p:cNvPr id="3" name="Content Placeholder 2"/>
          <p:cNvSpPr>
            <a:spLocks noGrp="1"/>
          </p:cNvSpPr>
          <p:nvPr>
            <p:ph idx="1"/>
          </p:nvPr>
        </p:nvSpPr>
        <p:spPr>
          <a:xfrm>
            <a:off x="1085851" y="1495425"/>
            <a:ext cx="8534400" cy="5225035"/>
          </a:xfrm>
          <a:noFill/>
        </p:spPr>
        <p:txBody>
          <a:bodyPr anchor="t">
            <a:normAutofit/>
          </a:bodyPr>
          <a:lstStyle/>
          <a:p>
            <a:r>
              <a:rPr lang="en-US" sz="2800" dirty="0"/>
              <a:t>As a parent, how will I help my child if I do not speak French?</a:t>
            </a:r>
          </a:p>
          <a:p>
            <a:r>
              <a:rPr lang="en-US" sz="2800" dirty="0"/>
              <a:t>Ardrossan Junior Senior High is a large school; will my child know anyone?</a:t>
            </a:r>
          </a:p>
          <a:p>
            <a:pPr marL="342900" marR="0" lvl="0" indent="-342900" algn="l" defTabSz="457200" rtl="0" eaLnBrk="1" fontAlgn="auto" latinLnBrk="0" hangingPunct="1">
              <a:lnSpc>
                <a:spcPct val="100000"/>
              </a:lnSpc>
              <a:spcBef>
                <a:spcPts val="1000"/>
              </a:spcBef>
              <a:spcAft>
                <a:spcPts val="0"/>
              </a:spcAft>
              <a:buClr>
                <a:srgbClr val="0F6FC6"/>
              </a:buClr>
              <a:buSzPct val="80000"/>
              <a:buFont typeface="Wingdings 3" charset="2"/>
              <a:buChar char=""/>
              <a:tabLst/>
              <a:defRPr/>
            </a:pPr>
            <a:r>
              <a:rPr kumimoji="0" lang="fr-CA" sz="2800" b="0" i="0" u="none" strike="noStrike" kern="1200" cap="none" spc="0" normalizeH="0" baseline="0" noProof="0" dirty="0" err="1">
                <a:ln>
                  <a:noFill/>
                </a:ln>
                <a:solidFill>
                  <a:prstClr val="black">
                    <a:lumMod val="75000"/>
                    <a:lumOff val="25000"/>
                  </a:prstClr>
                </a:solidFill>
                <a:effectLst/>
                <a:uLnTx/>
                <a:uFillTx/>
                <a:ea typeface="+mn-ea"/>
                <a:cs typeface="+mn-cs"/>
              </a:rPr>
              <a:t>What</a:t>
            </a:r>
            <a:r>
              <a:rPr kumimoji="0" lang="fr-CA" sz="2800" b="0" i="0" u="none" strike="noStrike" kern="1200" cap="none" spc="0" normalizeH="0" baseline="0" noProof="0" dirty="0">
                <a:ln>
                  <a:noFill/>
                </a:ln>
                <a:solidFill>
                  <a:prstClr val="black">
                    <a:lumMod val="75000"/>
                    <a:lumOff val="25000"/>
                  </a:prstClr>
                </a:solidFill>
                <a:effectLst/>
                <a:uLnTx/>
                <a:uFillTx/>
                <a:ea typeface="+mn-ea"/>
                <a:cs typeface="+mn-cs"/>
              </a:rPr>
              <a:t> </a:t>
            </a:r>
            <a:r>
              <a:rPr kumimoji="0" lang="fr-CA" sz="2800" b="0" i="0" u="none" strike="noStrike" kern="1200" cap="none" spc="0" normalizeH="0" baseline="0" noProof="0" dirty="0" err="1">
                <a:ln>
                  <a:noFill/>
                </a:ln>
                <a:solidFill>
                  <a:prstClr val="black">
                    <a:lumMod val="75000"/>
                    <a:lumOff val="25000"/>
                  </a:prstClr>
                </a:solidFill>
                <a:effectLst/>
                <a:uLnTx/>
                <a:uFillTx/>
                <a:ea typeface="+mn-ea"/>
                <a:cs typeface="+mn-cs"/>
              </a:rPr>
              <a:t>will</a:t>
            </a:r>
            <a:r>
              <a:rPr kumimoji="0" lang="fr-CA" sz="2800" b="0" i="0" u="none" strike="noStrike" kern="1200" cap="none" spc="0" normalizeH="0" baseline="0" noProof="0" dirty="0">
                <a:ln>
                  <a:noFill/>
                </a:ln>
                <a:solidFill>
                  <a:prstClr val="black">
                    <a:lumMod val="75000"/>
                    <a:lumOff val="25000"/>
                  </a:prstClr>
                </a:solidFill>
                <a:effectLst/>
                <a:uLnTx/>
                <a:uFillTx/>
                <a:ea typeface="+mn-ea"/>
                <a:cs typeface="+mn-cs"/>
              </a:rPr>
              <a:t> </a:t>
            </a:r>
            <a:r>
              <a:rPr kumimoji="0" lang="fr-CA" sz="2800" b="0" i="0" u="none" strike="noStrike" kern="1200" cap="none" spc="0" normalizeH="0" baseline="0" noProof="0" dirty="0" err="1">
                <a:ln>
                  <a:noFill/>
                </a:ln>
                <a:solidFill>
                  <a:prstClr val="black">
                    <a:lumMod val="75000"/>
                    <a:lumOff val="25000"/>
                  </a:prstClr>
                </a:solidFill>
                <a:effectLst/>
                <a:uLnTx/>
                <a:uFillTx/>
                <a:ea typeface="+mn-ea"/>
                <a:cs typeface="+mn-cs"/>
              </a:rPr>
              <a:t>be</a:t>
            </a:r>
            <a:r>
              <a:rPr kumimoji="0" lang="fr-CA" sz="2800" b="0" i="0" u="none" strike="noStrike" kern="1200" cap="none" spc="0" normalizeH="0" baseline="0" noProof="0" dirty="0">
                <a:ln>
                  <a:noFill/>
                </a:ln>
                <a:solidFill>
                  <a:prstClr val="black">
                    <a:lumMod val="75000"/>
                    <a:lumOff val="25000"/>
                  </a:prstClr>
                </a:solidFill>
                <a:effectLst/>
                <a:uLnTx/>
                <a:uFillTx/>
                <a:ea typeface="+mn-ea"/>
                <a:cs typeface="+mn-cs"/>
              </a:rPr>
              <a:t> </a:t>
            </a:r>
            <a:r>
              <a:rPr kumimoji="0" lang="fr-CA" sz="2800" b="0" i="0" u="none" strike="noStrike" kern="1200" cap="none" spc="0" normalizeH="0" baseline="0" noProof="0" dirty="0" err="1">
                <a:ln>
                  <a:noFill/>
                </a:ln>
                <a:solidFill>
                  <a:prstClr val="black">
                    <a:lumMod val="75000"/>
                    <a:lumOff val="25000"/>
                  </a:prstClr>
                </a:solidFill>
                <a:effectLst/>
                <a:uLnTx/>
                <a:uFillTx/>
                <a:ea typeface="+mn-ea"/>
                <a:cs typeface="+mn-cs"/>
              </a:rPr>
              <a:t>my</a:t>
            </a:r>
            <a:r>
              <a:rPr kumimoji="0" lang="fr-CA" sz="2800" b="0" i="0" u="none" strike="noStrike" kern="1200" cap="none" spc="0" normalizeH="0" baseline="0" noProof="0" dirty="0">
                <a:ln>
                  <a:noFill/>
                </a:ln>
                <a:solidFill>
                  <a:prstClr val="black">
                    <a:lumMod val="75000"/>
                    <a:lumOff val="25000"/>
                  </a:prstClr>
                </a:solidFill>
                <a:effectLst/>
                <a:uLnTx/>
                <a:uFillTx/>
                <a:ea typeface="+mn-ea"/>
                <a:cs typeface="+mn-cs"/>
              </a:rPr>
              <a:t> </a:t>
            </a:r>
            <a:r>
              <a:rPr kumimoji="0" lang="fr-CA" sz="2800" b="0" i="0" u="none" strike="noStrike" kern="1200" cap="none" spc="0" normalizeH="0" baseline="0" noProof="0" dirty="0" err="1">
                <a:ln>
                  <a:noFill/>
                </a:ln>
                <a:solidFill>
                  <a:prstClr val="black">
                    <a:lumMod val="75000"/>
                    <a:lumOff val="25000"/>
                  </a:prstClr>
                </a:solidFill>
                <a:effectLst/>
                <a:uLnTx/>
                <a:uFillTx/>
                <a:ea typeface="+mn-ea"/>
                <a:cs typeface="+mn-cs"/>
              </a:rPr>
              <a:t>child’s</a:t>
            </a:r>
            <a:r>
              <a:rPr kumimoji="0" lang="fr-CA" sz="2800" b="0" i="0" u="none" strike="noStrike" kern="1200" cap="none" spc="0" normalizeH="0" baseline="0" noProof="0" dirty="0">
                <a:ln>
                  <a:noFill/>
                </a:ln>
                <a:solidFill>
                  <a:prstClr val="black">
                    <a:lumMod val="75000"/>
                    <a:lumOff val="25000"/>
                  </a:prstClr>
                </a:solidFill>
                <a:effectLst/>
                <a:uLnTx/>
                <a:uFillTx/>
                <a:ea typeface="+mn-ea"/>
                <a:cs typeface="+mn-cs"/>
              </a:rPr>
              <a:t> workload </a:t>
            </a:r>
            <a:r>
              <a:rPr kumimoji="0" lang="fr-CA" sz="2800" b="0" i="0" u="none" strike="noStrike" kern="1200" cap="none" spc="0" normalizeH="0" baseline="0" noProof="0" dirty="0" err="1">
                <a:ln>
                  <a:noFill/>
                </a:ln>
                <a:solidFill>
                  <a:prstClr val="black">
                    <a:lumMod val="75000"/>
                    <a:lumOff val="25000"/>
                  </a:prstClr>
                </a:solidFill>
                <a:effectLst/>
                <a:uLnTx/>
                <a:uFillTx/>
                <a:ea typeface="+mn-ea"/>
                <a:cs typeface="+mn-cs"/>
              </a:rPr>
              <a:t>should</a:t>
            </a:r>
            <a:r>
              <a:rPr kumimoji="0" lang="fr-CA" sz="2800" b="0" i="0" u="none" strike="noStrike" kern="1200" cap="none" spc="0" normalizeH="0" baseline="0" noProof="0" dirty="0">
                <a:ln>
                  <a:noFill/>
                </a:ln>
                <a:solidFill>
                  <a:prstClr val="black">
                    <a:lumMod val="75000"/>
                    <a:lumOff val="25000"/>
                  </a:prstClr>
                </a:solidFill>
                <a:effectLst/>
                <a:uLnTx/>
                <a:uFillTx/>
                <a:ea typeface="+mn-ea"/>
                <a:cs typeface="+mn-cs"/>
              </a:rPr>
              <a:t> </a:t>
            </a:r>
            <a:r>
              <a:rPr kumimoji="0" lang="fr-CA" sz="2800" b="0" i="0" u="none" strike="noStrike" kern="1200" cap="none" spc="0" normalizeH="0" baseline="0" noProof="0" dirty="0" err="1">
                <a:ln>
                  <a:noFill/>
                </a:ln>
                <a:solidFill>
                  <a:prstClr val="black">
                    <a:lumMod val="75000"/>
                    <a:lumOff val="25000"/>
                  </a:prstClr>
                </a:solidFill>
                <a:effectLst/>
                <a:uLnTx/>
                <a:uFillTx/>
                <a:ea typeface="+mn-ea"/>
                <a:cs typeface="+mn-cs"/>
              </a:rPr>
              <a:t>he</a:t>
            </a:r>
            <a:r>
              <a:rPr kumimoji="0" lang="fr-CA" sz="2800" b="0" i="0" u="none" strike="noStrike" kern="1200" cap="none" spc="0" normalizeH="0" baseline="0" noProof="0" dirty="0">
                <a:ln>
                  <a:noFill/>
                </a:ln>
                <a:solidFill>
                  <a:prstClr val="black">
                    <a:lumMod val="75000"/>
                    <a:lumOff val="25000"/>
                  </a:prstClr>
                </a:solidFill>
                <a:effectLst/>
                <a:uLnTx/>
                <a:uFillTx/>
                <a:ea typeface="+mn-ea"/>
                <a:cs typeface="+mn-cs"/>
              </a:rPr>
              <a:t>/</a:t>
            </a:r>
            <a:r>
              <a:rPr kumimoji="0" lang="fr-CA" sz="2800" b="0" i="0" u="none" strike="noStrike" kern="1200" cap="none" spc="0" normalizeH="0" baseline="0" noProof="0" dirty="0" err="1">
                <a:ln>
                  <a:noFill/>
                </a:ln>
                <a:solidFill>
                  <a:prstClr val="black">
                    <a:lumMod val="75000"/>
                    <a:lumOff val="25000"/>
                  </a:prstClr>
                </a:solidFill>
                <a:effectLst/>
                <a:uLnTx/>
                <a:uFillTx/>
                <a:ea typeface="+mn-ea"/>
                <a:cs typeface="+mn-cs"/>
              </a:rPr>
              <a:t>she</a:t>
            </a:r>
            <a:r>
              <a:rPr kumimoji="0" lang="fr-CA" sz="2800" b="0" i="0" u="none" strike="noStrike" kern="1200" cap="none" spc="0" normalizeH="0" baseline="0" noProof="0" dirty="0">
                <a:ln>
                  <a:noFill/>
                </a:ln>
                <a:solidFill>
                  <a:prstClr val="black">
                    <a:lumMod val="75000"/>
                    <a:lumOff val="25000"/>
                  </a:prstClr>
                </a:solidFill>
                <a:effectLst/>
                <a:uLnTx/>
                <a:uFillTx/>
                <a:ea typeface="+mn-ea"/>
                <a:cs typeface="+mn-cs"/>
              </a:rPr>
              <a:t> </a:t>
            </a:r>
            <a:r>
              <a:rPr kumimoji="0" lang="fr-CA" sz="2800" b="0" i="0" u="none" strike="noStrike" kern="1200" cap="none" spc="0" normalizeH="0" baseline="0" noProof="0" dirty="0" err="1">
                <a:ln>
                  <a:noFill/>
                </a:ln>
                <a:solidFill>
                  <a:prstClr val="black">
                    <a:lumMod val="75000"/>
                    <a:lumOff val="25000"/>
                  </a:prstClr>
                </a:solidFill>
                <a:effectLst/>
                <a:uLnTx/>
                <a:uFillTx/>
                <a:ea typeface="+mn-ea"/>
                <a:cs typeface="+mn-cs"/>
              </a:rPr>
              <a:t>remain</a:t>
            </a:r>
            <a:r>
              <a:rPr kumimoji="0" lang="fr-CA" sz="2800" b="0" i="0" u="none" strike="noStrike" kern="1200" cap="none" spc="0" normalizeH="0" baseline="0" noProof="0" dirty="0">
                <a:ln>
                  <a:noFill/>
                </a:ln>
                <a:solidFill>
                  <a:prstClr val="black">
                    <a:lumMod val="75000"/>
                    <a:lumOff val="25000"/>
                  </a:prstClr>
                </a:solidFill>
                <a:effectLst/>
                <a:uLnTx/>
                <a:uFillTx/>
                <a:ea typeface="+mn-ea"/>
                <a:cs typeface="+mn-cs"/>
              </a:rPr>
              <a:t> in the program? </a:t>
            </a:r>
          </a:p>
          <a:p>
            <a:pPr lvl="1" indent="-342900">
              <a:buClr>
                <a:srgbClr val="0F6FC6"/>
              </a:buClr>
              <a:defRPr/>
            </a:pPr>
            <a:r>
              <a:rPr kumimoji="0" lang="fr-CA" sz="2300" b="0" i="0" u="none" strike="noStrike" kern="1200" cap="none" spc="0" normalizeH="0" baseline="0" noProof="0" dirty="0">
                <a:ln>
                  <a:noFill/>
                </a:ln>
                <a:solidFill>
                  <a:prstClr val="black">
                    <a:lumMod val="75000"/>
                    <a:lumOff val="25000"/>
                  </a:prstClr>
                </a:solidFill>
                <a:effectLst/>
                <a:uLnTx/>
                <a:uFillTx/>
                <a:ea typeface="+mn-ea"/>
                <a:cs typeface="+mn-cs"/>
              </a:rPr>
              <a:t>The </a:t>
            </a:r>
            <a:r>
              <a:rPr kumimoji="0" lang="fr-CA" sz="2300" b="0" i="0" u="none" strike="noStrike" kern="1200" cap="none" spc="0" normalizeH="0" baseline="0" noProof="0" dirty="0" err="1">
                <a:ln>
                  <a:noFill/>
                </a:ln>
                <a:solidFill>
                  <a:prstClr val="black">
                    <a:lumMod val="75000"/>
                    <a:lumOff val="25000"/>
                  </a:prstClr>
                </a:solidFill>
                <a:effectLst/>
                <a:uLnTx/>
                <a:uFillTx/>
                <a:ea typeface="+mn-ea"/>
                <a:cs typeface="+mn-cs"/>
              </a:rPr>
              <a:t>overall</a:t>
            </a:r>
            <a:r>
              <a:rPr kumimoji="0" lang="fr-CA" sz="2300" b="0" i="0" u="none" strike="noStrike" kern="1200" cap="none" spc="0" normalizeH="0" baseline="0" noProof="0" dirty="0">
                <a:ln>
                  <a:noFill/>
                </a:ln>
                <a:solidFill>
                  <a:prstClr val="black">
                    <a:lumMod val="75000"/>
                    <a:lumOff val="25000"/>
                  </a:prstClr>
                </a:solidFill>
                <a:effectLst/>
                <a:uLnTx/>
                <a:uFillTx/>
                <a:ea typeface="+mn-ea"/>
                <a:cs typeface="+mn-cs"/>
              </a:rPr>
              <a:t> workload in grade 7 </a:t>
            </a:r>
            <a:r>
              <a:rPr kumimoji="0" lang="fr-CA" sz="2300" b="0" i="0" u="none" strike="noStrike" kern="1200" cap="none" spc="0" normalizeH="0" baseline="0" noProof="0" dirty="0" err="1">
                <a:ln>
                  <a:noFill/>
                </a:ln>
                <a:solidFill>
                  <a:prstClr val="black">
                    <a:lumMod val="75000"/>
                    <a:lumOff val="25000"/>
                  </a:prstClr>
                </a:solidFill>
                <a:effectLst/>
                <a:uLnTx/>
                <a:uFillTx/>
                <a:ea typeface="+mn-ea"/>
                <a:cs typeface="+mn-cs"/>
              </a:rPr>
              <a:t>is</a:t>
            </a:r>
            <a:r>
              <a:rPr kumimoji="0" lang="fr-CA" sz="2300" b="0" i="0" u="none" strike="noStrike" kern="1200" cap="none" spc="0" normalizeH="0" baseline="0" noProof="0" dirty="0">
                <a:ln>
                  <a:noFill/>
                </a:ln>
                <a:solidFill>
                  <a:prstClr val="black">
                    <a:lumMod val="75000"/>
                    <a:lumOff val="25000"/>
                  </a:prstClr>
                </a:solidFill>
                <a:effectLst/>
                <a:uLnTx/>
                <a:uFillTx/>
                <a:ea typeface="+mn-ea"/>
                <a:cs typeface="+mn-cs"/>
              </a:rPr>
              <a:t> </a:t>
            </a:r>
            <a:r>
              <a:rPr kumimoji="0" lang="fr-CA" sz="2300" b="0" i="0" u="none" strike="noStrike" kern="1200" cap="none" spc="0" normalizeH="0" baseline="0" noProof="0" dirty="0" err="1">
                <a:ln>
                  <a:noFill/>
                </a:ln>
                <a:solidFill>
                  <a:prstClr val="black">
                    <a:lumMod val="75000"/>
                    <a:lumOff val="25000"/>
                  </a:prstClr>
                </a:solidFill>
                <a:effectLst/>
                <a:uLnTx/>
                <a:uFillTx/>
                <a:ea typeface="+mn-ea"/>
                <a:cs typeface="+mn-cs"/>
              </a:rPr>
              <a:t>greater</a:t>
            </a:r>
            <a:r>
              <a:rPr kumimoji="0" lang="fr-CA" sz="2300" b="0" i="0" u="none" strike="noStrike" kern="1200" cap="none" spc="0" normalizeH="0" baseline="0" noProof="0" dirty="0">
                <a:ln>
                  <a:noFill/>
                </a:ln>
                <a:solidFill>
                  <a:prstClr val="black">
                    <a:lumMod val="75000"/>
                    <a:lumOff val="25000"/>
                  </a:prstClr>
                </a:solidFill>
                <a:effectLst/>
                <a:uLnTx/>
                <a:uFillTx/>
                <a:ea typeface="+mn-ea"/>
                <a:cs typeface="+mn-cs"/>
              </a:rPr>
              <a:t> </a:t>
            </a:r>
            <a:r>
              <a:rPr kumimoji="0" lang="fr-CA" sz="2300" b="0" i="0" u="none" strike="noStrike" kern="1200" cap="none" spc="0" normalizeH="0" baseline="0" noProof="0" dirty="0" err="1">
                <a:ln>
                  <a:noFill/>
                </a:ln>
                <a:solidFill>
                  <a:prstClr val="black">
                    <a:lumMod val="75000"/>
                    <a:lumOff val="25000"/>
                  </a:prstClr>
                </a:solidFill>
                <a:effectLst/>
                <a:uLnTx/>
                <a:uFillTx/>
                <a:ea typeface="+mn-ea"/>
                <a:cs typeface="+mn-cs"/>
              </a:rPr>
              <a:t>than</a:t>
            </a:r>
            <a:r>
              <a:rPr kumimoji="0" lang="fr-CA" sz="2300" b="0" i="0" u="none" strike="noStrike" kern="1200" cap="none" spc="0" normalizeH="0" baseline="0" noProof="0" dirty="0">
                <a:ln>
                  <a:noFill/>
                </a:ln>
                <a:solidFill>
                  <a:prstClr val="black">
                    <a:lumMod val="75000"/>
                    <a:lumOff val="25000"/>
                  </a:prstClr>
                </a:solidFill>
                <a:effectLst/>
                <a:uLnTx/>
                <a:uFillTx/>
                <a:ea typeface="+mn-ea"/>
                <a:cs typeface="+mn-cs"/>
              </a:rPr>
              <a:t> in </a:t>
            </a:r>
            <a:r>
              <a:rPr kumimoji="0" lang="fr-CA" sz="2300" b="0" i="0" u="none" strike="noStrike" kern="1200" cap="none" spc="0" normalizeH="0" baseline="0" noProof="0" dirty="0" err="1">
                <a:ln>
                  <a:noFill/>
                </a:ln>
                <a:solidFill>
                  <a:prstClr val="black">
                    <a:lumMod val="75000"/>
                    <a:lumOff val="25000"/>
                  </a:prstClr>
                </a:solidFill>
                <a:effectLst/>
                <a:uLnTx/>
                <a:uFillTx/>
                <a:ea typeface="+mn-ea"/>
                <a:cs typeface="+mn-cs"/>
              </a:rPr>
              <a:t>elementary</a:t>
            </a:r>
            <a:r>
              <a:rPr kumimoji="0" lang="fr-CA" sz="2300" b="0" i="0" u="none" strike="noStrike" kern="1200" cap="none" spc="0" normalizeH="0" baseline="0" noProof="0" dirty="0">
                <a:ln>
                  <a:noFill/>
                </a:ln>
                <a:solidFill>
                  <a:prstClr val="black">
                    <a:lumMod val="75000"/>
                    <a:lumOff val="25000"/>
                  </a:prstClr>
                </a:solidFill>
                <a:effectLst/>
                <a:uLnTx/>
                <a:uFillTx/>
                <a:ea typeface="+mn-ea"/>
                <a:cs typeface="+mn-cs"/>
              </a:rPr>
              <a:t>, </a:t>
            </a:r>
            <a:r>
              <a:rPr kumimoji="0" lang="fr-CA" sz="2300" b="0" i="0" u="none" strike="noStrike" kern="1200" cap="none" spc="0" normalizeH="0" baseline="0" noProof="0" dirty="0" err="1">
                <a:ln>
                  <a:noFill/>
                </a:ln>
                <a:solidFill>
                  <a:prstClr val="black">
                    <a:lumMod val="75000"/>
                    <a:lumOff val="25000"/>
                  </a:prstClr>
                </a:solidFill>
                <a:effectLst/>
                <a:uLnTx/>
                <a:uFillTx/>
                <a:ea typeface="+mn-ea"/>
                <a:cs typeface="+mn-cs"/>
              </a:rPr>
              <a:t>regardless</a:t>
            </a:r>
            <a:r>
              <a:rPr kumimoji="0" lang="fr-CA" sz="2300" b="0" i="0" u="none" strike="noStrike" kern="1200" cap="none" spc="0" normalizeH="0" baseline="0" noProof="0" dirty="0">
                <a:ln>
                  <a:noFill/>
                </a:ln>
                <a:solidFill>
                  <a:prstClr val="black">
                    <a:lumMod val="75000"/>
                    <a:lumOff val="25000"/>
                  </a:prstClr>
                </a:solidFill>
                <a:effectLst/>
                <a:uLnTx/>
                <a:uFillTx/>
                <a:ea typeface="+mn-ea"/>
                <a:cs typeface="+mn-cs"/>
              </a:rPr>
              <a:t> of </a:t>
            </a:r>
            <a:r>
              <a:rPr kumimoji="0" lang="fr-CA" sz="2300" b="0" i="0" u="none" strike="noStrike" kern="1200" cap="none" spc="0" normalizeH="0" baseline="0" noProof="0" dirty="0" err="1">
                <a:ln>
                  <a:noFill/>
                </a:ln>
                <a:solidFill>
                  <a:prstClr val="black">
                    <a:lumMod val="75000"/>
                    <a:lumOff val="25000"/>
                  </a:prstClr>
                </a:solidFill>
                <a:effectLst/>
                <a:uLnTx/>
                <a:uFillTx/>
                <a:ea typeface="+mn-ea"/>
                <a:cs typeface="+mn-cs"/>
              </a:rPr>
              <a:t>your</a:t>
            </a:r>
            <a:r>
              <a:rPr kumimoji="0" lang="fr-CA" sz="2300" b="0" i="0" u="none" strike="noStrike" kern="1200" cap="none" spc="0" normalizeH="0" baseline="0" noProof="0" dirty="0">
                <a:ln>
                  <a:noFill/>
                </a:ln>
                <a:solidFill>
                  <a:prstClr val="black">
                    <a:lumMod val="75000"/>
                    <a:lumOff val="25000"/>
                  </a:prstClr>
                </a:solidFill>
                <a:effectLst/>
                <a:uLnTx/>
                <a:uFillTx/>
                <a:ea typeface="+mn-ea"/>
                <a:cs typeface="+mn-cs"/>
              </a:rPr>
              <a:t> </a:t>
            </a:r>
            <a:r>
              <a:rPr kumimoji="0" lang="fr-CA" sz="2300" b="0" i="0" u="none" strike="noStrike" kern="1200" cap="none" spc="0" normalizeH="0" baseline="0" noProof="0" dirty="0" err="1">
                <a:ln>
                  <a:noFill/>
                </a:ln>
                <a:solidFill>
                  <a:prstClr val="black">
                    <a:lumMod val="75000"/>
                    <a:lumOff val="25000"/>
                  </a:prstClr>
                </a:solidFill>
                <a:effectLst/>
                <a:uLnTx/>
                <a:uFillTx/>
                <a:ea typeface="+mn-ea"/>
                <a:cs typeface="+mn-cs"/>
              </a:rPr>
              <a:t>child’s</a:t>
            </a:r>
            <a:r>
              <a:rPr kumimoji="0" lang="fr-CA" sz="2300" b="0" i="0" u="none" strike="noStrike" kern="1200" cap="none" spc="0" normalizeH="0" baseline="0" noProof="0" dirty="0">
                <a:ln>
                  <a:noFill/>
                </a:ln>
                <a:solidFill>
                  <a:prstClr val="black">
                    <a:lumMod val="75000"/>
                    <a:lumOff val="25000"/>
                  </a:prstClr>
                </a:solidFill>
                <a:effectLst/>
                <a:uLnTx/>
                <a:uFillTx/>
                <a:ea typeface="+mn-ea"/>
                <a:cs typeface="+mn-cs"/>
              </a:rPr>
              <a:t> program. </a:t>
            </a:r>
          </a:p>
          <a:p>
            <a:pPr lvl="1" indent="-342900">
              <a:buClr>
                <a:srgbClr val="0F6FC6"/>
              </a:buClr>
              <a:defRPr/>
            </a:pPr>
            <a:r>
              <a:rPr kumimoji="0" lang="fr-CA" sz="2300" b="0" i="0" u="none" strike="noStrike" kern="1200" cap="none" spc="0" normalizeH="0" baseline="0" noProof="0" dirty="0">
                <a:ln>
                  <a:noFill/>
                </a:ln>
                <a:solidFill>
                  <a:prstClr val="black">
                    <a:lumMod val="75000"/>
                    <a:lumOff val="25000"/>
                  </a:prstClr>
                </a:solidFill>
                <a:effectLst/>
                <a:uLnTx/>
                <a:uFillTx/>
                <a:ea typeface="+mn-ea"/>
                <a:cs typeface="+mn-cs"/>
              </a:rPr>
              <a:t>The </a:t>
            </a:r>
            <a:r>
              <a:rPr kumimoji="0" lang="fr-CA" sz="2300" b="0" i="0" u="none" strike="noStrike" kern="1200" cap="none" spc="0" normalizeH="0" baseline="0" noProof="0" dirty="0" err="1">
                <a:ln>
                  <a:noFill/>
                </a:ln>
                <a:solidFill>
                  <a:prstClr val="black">
                    <a:lumMod val="75000"/>
                    <a:lumOff val="25000"/>
                  </a:prstClr>
                </a:solidFill>
                <a:effectLst/>
                <a:uLnTx/>
                <a:uFillTx/>
                <a:ea typeface="+mn-ea"/>
                <a:cs typeface="+mn-cs"/>
              </a:rPr>
              <a:t>schedule</a:t>
            </a:r>
            <a:r>
              <a:rPr kumimoji="0" lang="fr-CA" sz="2300" b="0" i="0" u="none" strike="noStrike" kern="1200" cap="none" spc="0" normalizeH="0" baseline="0" noProof="0" dirty="0">
                <a:ln>
                  <a:noFill/>
                </a:ln>
                <a:solidFill>
                  <a:prstClr val="black">
                    <a:lumMod val="75000"/>
                    <a:lumOff val="25000"/>
                  </a:prstClr>
                </a:solidFill>
                <a:effectLst/>
                <a:uLnTx/>
                <a:uFillTx/>
                <a:ea typeface="+mn-ea"/>
                <a:cs typeface="+mn-cs"/>
              </a:rPr>
              <a:t> </a:t>
            </a:r>
            <a:r>
              <a:rPr kumimoji="0" lang="fr-CA" sz="2300" b="0" i="0" u="none" strike="noStrike" kern="1200" cap="none" spc="0" normalizeH="0" baseline="0" noProof="0" dirty="0" err="1">
                <a:ln>
                  <a:noFill/>
                </a:ln>
                <a:solidFill>
                  <a:prstClr val="black">
                    <a:lumMod val="75000"/>
                    <a:lumOff val="25000"/>
                  </a:prstClr>
                </a:solidFill>
                <a:effectLst/>
                <a:uLnTx/>
                <a:uFillTx/>
                <a:ea typeface="+mn-ea"/>
                <a:cs typeface="+mn-cs"/>
              </a:rPr>
              <a:t>rotates</a:t>
            </a:r>
            <a:r>
              <a:rPr kumimoji="0" lang="fr-CA" sz="2300" b="0" i="0" u="none" strike="noStrike" kern="1200" cap="none" spc="0" normalizeH="0" baseline="0" noProof="0" dirty="0">
                <a:ln>
                  <a:noFill/>
                </a:ln>
                <a:solidFill>
                  <a:prstClr val="black">
                    <a:lumMod val="75000"/>
                    <a:lumOff val="25000"/>
                  </a:prstClr>
                </a:solidFill>
                <a:effectLst/>
                <a:uLnTx/>
                <a:uFillTx/>
                <a:ea typeface="+mn-ea"/>
                <a:cs typeface="+mn-cs"/>
              </a:rPr>
              <a:t> on a Day 1/Day 2 or Day 1 to 6 basis and </a:t>
            </a:r>
            <a:r>
              <a:rPr kumimoji="0" lang="fr-CA" sz="2300" b="0" i="0" u="none" strike="noStrike" kern="1200" cap="none" spc="0" normalizeH="0" baseline="0" noProof="0" dirty="0" err="1">
                <a:ln>
                  <a:noFill/>
                </a:ln>
                <a:solidFill>
                  <a:prstClr val="black">
                    <a:lumMod val="75000"/>
                    <a:lumOff val="25000"/>
                  </a:prstClr>
                </a:solidFill>
                <a:effectLst/>
                <a:uLnTx/>
                <a:uFillTx/>
                <a:ea typeface="+mn-ea"/>
                <a:cs typeface="+mn-cs"/>
              </a:rPr>
              <a:t>students</a:t>
            </a:r>
            <a:r>
              <a:rPr kumimoji="0" lang="fr-CA" sz="2300" b="0" i="0" u="none" strike="noStrike" kern="1200" cap="none" spc="0" normalizeH="0" baseline="0" noProof="0" dirty="0">
                <a:ln>
                  <a:noFill/>
                </a:ln>
                <a:solidFill>
                  <a:prstClr val="black">
                    <a:lumMod val="75000"/>
                    <a:lumOff val="25000"/>
                  </a:prstClr>
                </a:solidFill>
                <a:effectLst/>
                <a:uLnTx/>
                <a:uFillTx/>
                <a:ea typeface="+mn-ea"/>
                <a:cs typeface="+mn-cs"/>
              </a:rPr>
              <a:t> </a:t>
            </a:r>
            <a:r>
              <a:rPr kumimoji="0" lang="fr-CA" sz="2300" b="0" i="0" u="none" strike="noStrike" kern="1200" cap="none" spc="0" normalizeH="0" baseline="0" noProof="0" dirty="0" err="1">
                <a:ln>
                  <a:noFill/>
                </a:ln>
                <a:solidFill>
                  <a:prstClr val="black">
                    <a:lumMod val="75000"/>
                    <a:lumOff val="25000"/>
                  </a:prstClr>
                </a:solidFill>
                <a:effectLst/>
                <a:uLnTx/>
                <a:uFillTx/>
                <a:ea typeface="+mn-ea"/>
                <a:cs typeface="+mn-cs"/>
              </a:rPr>
              <a:t>should</a:t>
            </a:r>
            <a:r>
              <a:rPr kumimoji="0" lang="fr-CA" sz="2300" b="0" i="0" u="none" strike="noStrike" kern="1200" cap="none" spc="0" normalizeH="0" baseline="0" noProof="0" dirty="0">
                <a:ln>
                  <a:noFill/>
                </a:ln>
                <a:solidFill>
                  <a:prstClr val="black">
                    <a:lumMod val="75000"/>
                    <a:lumOff val="25000"/>
                  </a:prstClr>
                </a:solidFill>
                <a:effectLst/>
                <a:uLnTx/>
                <a:uFillTx/>
                <a:ea typeface="+mn-ea"/>
                <a:cs typeface="+mn-cs"/>
              </a:rPr>
              <a:t> </a:t>
            </a:r>
            <a:r>
              <a:rPr kumimoji="0" lang="fr-CA" sz="2300" b="0" i="0" u="none" strike="noStrike" kern="1200" cap="none" spc="0" normalizeH="0" baseline="0" noProof="0" dirty="0" err="1">
                <a:ln>
                  <a:noFill/>
                </a:ln>
                <a:solidFill>
                  <a:prstClr val="black">
                    <a:lumMod val="75000"/>
                    <a:lumOff val="25000"/>
                  </a:prstClr>
                </a:solidFill>
                <a:effectLst/>
                <a:uLnTx/>
                <a:uFillTx/>
                <a:ea typeface="+mn-ea"/>
                <a:cs typeface="+mn-cs"/>
              </a:rPr>
              <a:t>prepare</a:t>
            </a:r>
            <a:r>
              <a:rPr kumimoji="0" lang="fr-CA" sz="2300" b="0" i="0" u="none" strike="noStrike" kern="1200" cap="none" spc="0" normalizeH="0" baseline="0" noProof="0" dirty="0">
                <a:ln>
                  <a:noFill/>
                </a:ln>
                <a:solidFill>
                  <a:prstClr val="black">
                    <a:lumMod val="75000"/>
                    <a:lumOff val="25000"/>
                  </a:prstClr>
                </a:solidFill>
                <a:effectLst/>
                <a:uLnTx/>
                <a:uFillTx/>
                <a:ea typeface="+mn-ea"/>
                <a:cs typeface="+mn-cs"/>
              </a:rPr>
              <a:t> for </a:t>
            </a:r>
            <a:r>
              <a:rPr kumimoji="0" lang="fr-CA" sz="2300" b="0" i="0" u="none" strike="noStrike" kern="1200" cap="none" spc="0" normalizeH="0" baseline="0" noProof="0" dirty="0" err="1">
                <a:ln>
                  <a:noFill/>
                </a:ln>
                <a:solidFill>
                  <a:prstClr val="black">
                    <a:lumMod val="75000"/>
                    <a:lumOff val="25000"/>
                  </a:prstClr>
                </a:solidFill>
                <a:effectLst/>
                <a:uLnTx/>
                <a:uFillTx/>
                <a:ea typeface="+mn-ea"/>
                <a:cs typeface="+mn-cs"/>
              </a:rPr>
              <a:t>approximately</a:t>
            </a:r>
            <a:r>
              <a:rPr kumimoji="0" lang="fr-CA" sz="2300" b="0" i="0" u="none" strike="noStrike" kern="1200" cap="none" spc="0" normalizeH="0" baseline="0" noProof="0" dirty="0">
                <a:ln>
                  <a:noFill/>
                </a:ln>
                <a:solidFill>
                  <a:prstClr val="black">
                    <a:lumMod val="75000"/>
                    <a:lumOff val="25000"/>
                  </a:prstClr>
                </a:solidFill>
                <a:effectLst/>
                <a:uLnTx/>
                <a:uFillTx/>
                <a:ea typeface="+mn-ea"/>
                <a:cs typeface="+mn-cs"/>
              </a:rPr>
              <a:t> a </a:t>
            </a:r>
            <a:r>
              <a:rPr kumimoji="0" lang="fr-CA" sz="2300" b="0" i="0" u="none" strike="noStrike" kern="1200" cap="none" spc="0" normalizeH="0" baseline="0" noProof="0" dirty="0" err="1">
                <a:ln>
                  <a:noFill/>
                </a:ln>
                <a:solidFill>
                  <a:prstClr val="black">
                    <a:lumMod val="75000"/>
                    <a:lumOff val="25000"/>
                  </a:prstClr>
                </a:solidFill>
                <a:effectLst/>
                <a:uLnTx/>
                <a:uFillTx/>
                <a:ea typeface="+mn-ea"/>
                <a:cs typeface="+mn-cs"/>
              </a:rPr>
              <a:t>half-hour</a:t>
            </a:r>
            <a:r>
              <a:rPr kumimoji="0" lang="fr-CA" sz="2300" b="0" i="0" u="none" strike="noStrike" kern="1200" cap="none" spc="0" normalizeH="0" baseline="0" noProof="0" dirty="0">
                <a:ln>
                  <a:noFill/>
                </a:ln>
                <a:solidFill>
                  <a:prstClr val="black">
                    <a:lumMod val="75000"/>
                    <a:lumOff val="25000"/>
                  </a:prstClr>
                </a:solidFill>
                <a:effectLst/>
                <a:uLnTx/>
                <a:uFillTx/>
                <a:ea typeface="+mn-ea"/>
                <a:cs typeface="+mn-cs"/>
              </a:rPr>
              <a:t> to an </a:t>
            </a:r>
            <a:r>
              <a:rPr kumimoji="0" lang="fr-CA" sz="2300" b="0" i="0" u="none" strike="noStrike" kern="1200" cap="none" spc="0" normalizeH="0" baseline="0" noProof="0" dirty="0" err="1">
                <a:ln>
                  <a:noFill/>
                </a:ln>
                <a:solidFill>
                  <a:prstClr val="black">
                    <a:lumMod val="75000"/>
                    <a:lumOff val="25000"/>
                  </a:prstClr>
                </a:solidFill>
                <a:effectLst/>
                <a:uLnTx/>
                <a:uFillTx/>
                <a:ea typeface="+mn-ea"/>
                <a:cs typeface="+mn-cs"/>
              </a:rPr>
              <a:t>hour</a:t>
            </a:r>
            <a:r>
              <a:rPr kumimoji="0" lang="fr-CA" sz="2300" b="0" i="0" u="none" strike="noStrike" kern="1200" cap="none" spc="0" normalizeH="0" baseline="0" noProof="0" dirty="0">
                <a:ln>
                  <a:noFill/>
                </a:ln>
                <a:solidFill>
                  <a:prstClr val="black">
                    <a:lumMod val="75000"/>
                    <a:lumOff val="25000"/>
                  </a:prstClr>
                </a:solidFill>
                <a:effectLst/>
                <a:uLnTx/>
                <a:uFillTx/>
                <a:ea typeface="+mn-ea"/>
                <a:cs typeface="+mn-cs"/>
              </a:rPr>
              <a:t> of homework per night. </a:t>
            </a:r>
          </a:p>
          <a:p>
            <a:endParaRPr lang="en-US" sz="2800" dirty="0"/>
          </a:p>
        </p:txBody>
      </p:sp>
      <p:pic>
        <p:nvPicPr>
          <p:cNvPr id="30" name="Picture 29" descr="Logo&#10;&#10;Description automatically generated">
            <a:extLst>
              <a:ext uri="{FF2B5EF4-FFF2-40B4-BE49-F238E27FC236}">
                <a16:creationId xmlns:a16="http://schemas.microsoft.com/office/drawing/2014/main" id="{02C46D97-FD1C-42A2-82FB-16CC184D57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87613" y="173610"/>
            <a:ext cx="1337086" cy="871980"/>
          </a:xfrm>
          <a:prstGeom prst="rect">
            <a:avLst/>
          </a:prstGeom>
        </p:spPr>
      </p:pic>
    </p:spTree>
    <p:extLst>
      <p:ext uri="{BB962C8B-B14F-4D97-AF65-F5344CB8AC3E}">
        <p14:creationId xmlns:p14="http://schemas.microsoft.com/office/powerpoint/2010/main" val="17891018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5851" y="318515"/>
            <a:ext cx="8188152" cy="1176910"/>
          </a:xfrm>
        </p:spPr>
        <p:txBody>
          <a:bodyPr anchor="ctr">
            <a:noAutofit/>
          </a:bodyPr>
          <a:lstStyle/>
          <a:p>
            <a:r>
              <a:rPr lang="en-US" sz="4000" dirty="0"/>
              <a:t>Common Questions</a:t>
            </a:r>
          </a:p>
        </p:txBody>
      </p:sp>
      <p:sp>
        <p:nvSpPr>
          <p:cNvPr id="3" name="Content Placeholder 2"/>
          <p:cNvSpPr>
            <a:spLocks noGrp="1"/>
          </p:cNvSpPr>
          <p:nvPr>
            <p:ph idx="1"/>
          </p:nvPr>
        </p:nvSpPr>
        <p:spPr>
          <a:xfrm>
            <a:off x="1085851" y="1495425"/>
            <a:ext cx="8534400" cy="5225035"/>
          </a:xfrm>
          <a:noFill/>
        </p:spPr>
        <p:txBody>
          <a:bodyPr anchor="t">
            <a:normAutofit/>
          </a:bodyPr>
          <a:lstStyle/>
          <a:p>
            <a:pPr marL="342900" marR="0" lvl="0" indent="-342900" algn="l" defTabSz="457200" rtl="0" eaLnBrk="1" fontAlgn="auto" latinLnBrk="0" hangingPunct="1">
              <a:lnSpc>
                <a:spcPct val="100000"/>
              </a:lnSpc>
              <a:spcBef>
                <a:spcPts val="1000"/>
              </a:spcBef>
              <a:spcAft>
                <a:spcPts val="0"/>
              </a:spcAft>
              <a:buClr>
                <a:srgbClr val="0F6FC6"/>
              </a:buClr>
              <a:buSzPct val="80000"/>
              <a:buFont typeface="Wingdings 3" charset="2"/>
              <a:buChar char=""/>
              <a:tabLst/>
              <a:defRPr/>
            </a:pPr>
            <a:r>
              <a:rPr kumimoji="0" lang="fr-CA" sz="2000" b="0" i="0" u="none" strike="noStrike" kern="1200" cap="none" spc="0" normalizeH="0" baseline="0" noProof="0" dirty="0" err="1">
                <a:ln>
                  <a:noFill/>
                </a:ln>
                <a:solidFill>
                  <a:prstClr val="black">
                    <a:lumMod val="75000"/>
                    <a:lumOff val="25000"/>
                  </a:prstClr>
                </a:solidFill>
                <a:effectLst/>
                <a:uLnTx/>
                <a:uFillTx/>
                <a:ea typeface="+mn-ea"/>
                <a:cs typeface="+mn-cs"/>
              </a:rPr>
              <a:t>What</a:t>
            </a:r>
            <a:r>
              <a:rPr kumimoji="0" lang="fr-CA" sz="2000" b="0" i="0" u="none" strike="noStrike" kern="1200" cap="none" spc="0" normalizeH="0" baseline="0" noProof="0" dirty="0">
                <a:ln>
                  <a:noFill/>
                </a:ln>
                <a:solidFill>
                  <a:prstClr val="black">
                    <a:lumMod val="75000"/>
                    <a:lumOff val="25000"/>
                  </a:prstClr>
                </a:solidFill>
                <a:effectLst/>
                <a:uLnTx/>
                <a:uFillTx/>
                <a:ea typeface="+mn-ea"/>
                <a:cs typeface="+mn-cs"/>
              </a:rPr>
              <a:t> </a:t>
            </a:r>
            <a:r>
              <a:rPr kumimoji="0" lang="fr-CA" sz="2000" b="0" i="0" u="none" strike="noStrike" kern="1200" cap="none" spc="0" normalizeH="0" baseline="0" noProof="0" dirty="0" err="1">
                <a:ln>
                  <a:noFill/>
                </a:ln>
                <a:solidFill>
                  <a:prstClr val="black">
                    <a:lumMod val="75000"/>
                    <a:lumOff val="25000"/>
                  </a:prstClr>
                </a:solidFill>
                <a:effectLst/>
                <a:uLnTx/>
                <a:uFillTx/>
                <a:ea typeface="+mn-ea"/>
                <a:cs typeface="+mn-cs"/>
              </a:rPr>
              <a:t>will</a:t>
            </a:r>
            <a:r>
              <a:rPr kumimoji="0" lang="fr-CA" sz="2000" b="0" i="0" u="none" strike="noStrike" kern="1200" cap="none" spc="0" normalizeH="0" baseline="0" noProof="0" dirty="0">
                <a:ln>
                  <a:noFill/>
                </a:ln>
                <a:solidFill>
                  <a:prstClr val="black">
                    <a:lumMod val="75000"/>
                    <a:lumOff val="25000"/>
                  </a:prstClr>
                </a:solidFill>
                <a:effectLst/>
                <a:uLnTx/>
                <a:uFillTx/>
                <a:ea typeface="+mn-ea"/>
                <a:cs typeface="+mn-cs"/>
              </a:rPr>
              <a:t> </a:t>
            </a:r>
            <a:r>
              <a:rPr kumimoji="0" lang="fr-CA" sz="2000" b="0" i="0" u="none" strike="noStrike" kern="1200" cap="none" spc="0" normalizeH="0" baseline="0" noProof="0" dirty="0" err="1">
                <a:ln>
                  <a:noFill/>
                </a:ln>
                <a:solidFill>
                  <a:prstClr val="black">
                    <a:lumMod val="75000"/>
                    <a:lumOff val="25000"/>
                  </a:prstClr>
                </a:solidFill>
                <a:effectLst/>
                <a:uLnTx/>
                <a:uFillTx/>
                <a:ea typeface="+mn-ea"/>
                <a:cs typeface="+mn-cs"/>
              </a:rPr>
              <a:t>happen</a:t>
            </a:r>
            <a:r>
              <a:rPr kumimoji="0" lang="fr-CA" sz="2000" b="0" i="0" u="none" strike="noStrike" kern="1200" cap="none" spc="0" normalizeH="0" baseline="0" noProof="0" dirty="0">
                <a:ln>
                  <a:noFill/>
                </a:ln>
                <a:solidFill>
                  <a:prstClr val="black">
                    <a:lumMod val="75000"/>
                    <a:lumOff val="25000"/>
                  </a:prstClr>
                </a:solidFill>
                <a:effectLst/>
                <a:uLnTx/>
                <a:uFillTx/>
                <a:ea typeface="+mn-ea"/>
                <a:cs typeface="+mn-cs"/>
              </a:rPr>
              <a:t> </a:t>
            </a:r>
            <a:r>
              <a:rPr kumimoji="0" lang="fr-CA" sz="2000" b="0" i="0" u="none" strike="noStrike" kern="1200" cap="none" spc="0" normalizeH="0" baseline="0" noProof="0" dirty="0" err="1">
                <a:ln>
                  <a:noFill/>
                </a:ln>
                <a:solidFill>
                  <a:prstClr val="black">
                    <a:lumMod val="75000"/>
                    <a:lumOff val="25000"/>
                  </a:prstClr>
                </a:solidFill>
                <a:effectLst/>
                <a:uLnTx/>
                <a:uFillTx/>
                <a:ea typeface="+mn-ea"/>
                <a:cs typeface="+mn-cs"/>
              </a:rPr>
              <a:t>after</a:t>
            </a:r>
            <a:r>
              <a:rPr kumimoji="0" lang="fr-CA" sz="2000" b="0" i="0" u="none" strike="noStrike" kern="1200" cap="none" spc="0" normalizeH="0" baseline="0" noProof="0" dirty="0">
                <a:ln>
                  <a:noFill/>
                </a:ln>
                <a:solidFill>
                  <a:prstClr val="black">
                    <a:lumMod val="75000"/>
                    <a:lumOff val="25000"/>
                  </a:prstClr>
                </a:solidFill>
                <a:effectLst/>
                <a:uLnTx/>
                <a:uFillTx/>
                <a:ea typeface="+mn-ea"/>
                <a:cs typeface="+mn-cs"/>
              </a:rPr>
              <a:t> grade 9?</a:t>
            </a:r>
          </a:p>
          <a:p>
            <a:pPr lvl="1" indent="-342900">
              <a:buClr>
                <a:srgbClr val="0F6FC6"/>
              </a:buClr>
              <a:defRPr/>
            </a:pPr>
            <a:r>
              <a:rPr kumimoji="0" lang="fr-CA" sz="1800" b="0" i="0" u="none" strike="noStrike" kern="1200" cap="none" spc="0" normalizeH="0" baseline="0" noProof="0" dirty="0">
                <a:ln>
                  <a:noFill/>
                </a:ln>
                <a:solidFill>
                  <a:prstClr val="black">
                    <a:lumMod val="75000"/>
                    <a:lumOff val="25000"/>
                  </a:prstClr>
                </a:solidFill>
                <a:effectLst/>
                <a:uLnTx/>
                <a:uFillTx/>
                <a:ea typeface="+mn-ea"/>
                <a:cs typeface="+mn-cs"/>
              </a:rPr>
              <a:t>Students continue </a:t>
            </a:r>
            <a:r>
              <a:rPr kumimoji="0" lang="fr-CA" sz="1800" b="0" i="0" u="none" strike="noStrike" kern="1200" cap="none" spc="0" normalizeH="0" baseline="0" noProof="0" dirty="0" err="1">
                <a:ln>
                  <a:noFill/>
                </a:ln>
                <a:solidFill>
                  <a:prstClr val="black">
                    <a:lumMod val="75000"/>
                    <a:lumOff val="25000"/>
                  </a:prstClr>
                </a:solidFill>
                <a:effectLst/>
                <a:uLnTx/>
                <a:uFillTx/>
                <a:ea typeface="+mn-ea"/>
                <a:cs typeface="+mn-cs"/>
              </a:rPr>
              <a:t>with</a:t>
            </a:r>
            <a:r>
              <a:rPr kumimoji="0" lang="fr-CA" sz="1800" b="0" i="0" u="none" strike="noStrike" kern="1200" cap="none" spc="0" normalizeH="0" baseline="0" noProof="0" dirty="0">
                <a:ln>
                  <a:noFill/>
                </a:ln>
                <a:solidFill>
                  <a:prstClr val="black">
                    <a:lumMod val="75000"/>
                    <a:lumOff val="25000"/>
                  </a:prstClr>
                </a:solidFill>
                <a:effectLst/>
                <a:uLnTx/>
                <a:uFillTx/>
                <a:ea typeface="+mn-ea"/>
                <a:cs typeface="+mn-cs"/>
              </a:rPr>
              <a:t> high </a:t>
            </a:r>
            <a:r>
              <a:rPr kumimoji="0" lang="fr-CA" sz="1800" b="0" i="0" u="none" strike="noStrike" kern="1200" cap="none" spc="0" normalizeH="0" baseline="0" noProof="0" dirty="0" err="1">
                <a:ln>
                  <a:noFill/>
                </a:ln>
                <a:solidFill>
                  <a:prstClr val="black">
                    <a:lumMod val="75000"/>
                    <a:lumOff val="25000"/>
                  </a:prstClr>
                </a:solidFill>
                <a:effectLst/>
                <a:uLnTx/>
                <a:uFillTx/>
                <a:ea typeface="+mn-ea"/>
                <a:cs typeface="+mn-cs"/>
              </a:rPr>
              <a:t>school</a:t>
            </a:r>
            <a:r>
              <a:rPr kumimoji="0" lang="fr-CA" sz="1800" b="0" i="0" u="none" strike="noStrike" kern="1200" cap="none" spc="0" normalizeH="0" baseline="0" noProof="0" dirty="0">
                <a:ln>
                  <a:noFill/>
                </a:ln>
                <a:solidFill>
                  <a:prstClr val="black">
                    <a:lumMod val="75000"/>
                    <a:lumOff val="25000"/>
                  </a:prstClr>
                </a:solidFill>
                <a:effectLst/>
                <a:uLnTx/>
                <a:uFillTx/>
                <a:ea typeface="+mn-ea"/>
                <a:cs typeface="+mn-cs"/>
              </a:rPr>
              <a:t> courses as normal. </a:t>
            </a:r>
            <a:r>
              <a:rPr kumimoji="0" lang="fr-CA" sz="1800" b="0" i="0" u="none" strike="noStrike" kern="1200" cap="none" spc="0" normalizeH="0" baseline="0" noProof="0" dirty="0" err="1">
                <a:ln>
                  <a:noFill/>
                </a:ln>
                <a:solidFill>
                  <a:prstClr val="black">
                    <a:lumMod val="75000"/>
                    <a:lumOff val="25000"/>
                  </a:prstClr>
                </a:solidFill>
                <a:effectLst/>
                <a:uLnTx/>
                <a:uFillTx/>
                <a:ea typeface="+mn-ea"/>
                <a:cs typeface="+mn-cs"/>
              </a:rPr>
              <a:t>Some</a:t>
            </a:r>
            <a:r>
              <a:rPr kumimoji="0" lang="fr-CA" sz="1800" b="0" i="0" u="none" strike="noStrike" kern="1200" cap="none" spc="0" normalizeH="0" baseline="0" noProof="0" dirty="0">
                <a:ln>
                  <a:noFill/>
                </a:ln>
                <a:solidFill>
                  <a:prstClr val="black">
                    <a:lumMod val="75000"/>
                    <a:lumOff val="25000"/>
                  </a:prstClr>
                </a:solidFill>
                <a:effectLst/>
                <a:uLnTx/>
                <a:uFillTx/>
                <a:ea typeface="+mn-ea"/>
                <a:cs typeface="+mn-cs"/>
              </a:rPr>
              <a:t> FI </a:t>
            </a:r>
            <a:r>
              <a:rPr kumimoji="0" lang="fr-CA" sz="1800" b="0" i="0" u="none" strike="noStrike" kern="1200" cap="none" spc="0" normalizeH="0" baseline="0" noProof="0" dirty="0" err="1">
                <a:ln>
                  <a:noFill/>
                </a:ln>
                <a:solidFill>
                  <a:prstClr val="black">
                    <a:lumMod val="75000"/>
                    <a:lumOff val="25000"/>
                  </a:prstClr>
                </a:solidFill>
                <a:effectLst/>
                <a:uLnTx/>
                <a:uFillTx/>
                <a:ea typeface="+mn-ea"/>
                <a:cs typeface="+mn-cs"/>
              </a:rPr>
              <a:t>students</a:t>
            </a:r>
            <a:r>
              <a:rPr kumimoji="0" lang="fr-CA" sz="1800" b="0" i="0" u="none" strike="noStrike" kern="1200" cap="none" spc="0" normalizeH="0" baseline="0" noProof="0" dirty="0">
                <a:ln>
                  <a:noFill/>
                </a:ln>
                <a:solidFill>
                  <a:prstClr val="black">
                    <a:lumMod val="75000"/>
                    <a:lumOff val="25000"/>
                  </a:prstClr>
                </a:solidFill>
                <a:effectLst/>
                <a:uLnTx/>
                <a:uFillTx/>
                <a:ea typeface="+mn-ea"/>
                <a:cs typeface="+mn-cs"/>
              </a:rPr>
              <a:t> are </a:t>
            </a:r>
            <a:r>
              <a:rPr kumimoji="0" lang="fr-CA" sz="1800" b="0" i="0" u="none" strike="noStrike" kern="1200" cap="none" spc="0" normalizeH="0" baseline="0" noProof="0" dirty="0" err="1">
                <a:ln>
                  <a:noFill/>
                </a:ln>
                <a:solidFill>
                  <a:prstClr val="black">
                    <a:lumMod val="75000"/>
                    <a:lumOff val="25000"/>
                  </a:prstClr>
                </a:solidFill>
                <a:effectLst/>
                <a:uLnTx/>
                <a:uFillTx/>
                <a:ea typeface="+mn-ea"/>
                <a:cs typeface="+mn-cs"/>
              </a:rPr>
              <a:t>integrated</a:t>
            </a:r>
            <a:r>
              <a:rPr kumimoji="0" lang="fr-CA" sz="1800" b="0" i="0" u="none" strike="noStrike" kern="1200" cap="none" spc="0" normalizeH="0" baseline="0" noProof="0" dirty="0">
                <a:ln>
                  <a:noFill/>
                </a:ln>
                <a:solidFill>
                  <a:prstClr val="black">
                    <a:lumMod val="75000"/>
                    <a:lumOff val="25000"/>
                  </a:prstClr>
                </a:solidFill>
                <a:effectLst/>
                <a:uLnTx/>
                <a:uFillTx/>
                <a:ea typeface="+mn-ea"/>
                <a:cs typeface="+mn-cs"/>
              </a:rPr>
              <a:t> </a:t>
            </a:r>
            <a:r>
              <a:rPr kumimoji="0" lang="fr-CA" sz="1800" b="0" i="0" u="none" strike="noStrike" kern="1200" cap="none" spc="0" normalizeH="0" baseline="0" noProof="0" dirty="0" err="1">
                <a:ln>
                  <a:noFill/>
                </a:ln>
                <a:solidFill>
                  <a:prstClr val="black">
                    <a:lumMod val="75000"/>
                    <a:lumOff val="25000"/>
                  </a:prstClr>
                </a:solidFill>
                <a:effectLst/>
                <a:uLnTx/>
                <a:uFillTx/>
                <a:ea typeface="+mn-ea"/>
                <a:cs typeface="+mn-cs"/>
              </a:rPr>
              <a:t>into</a:t>
            </a:r>
            <a:r>
              <a:rPr kumimoji="0" lang="fr-CA" sz="1800" b="0" i="0" u="none" strike="noStrike" kern="1200" cap="none" spc="0" normalizeH="0" baseline="0" noProof="0" dirty="0">
                <a:ln>
                  <a:noFill/>
                </a:ln>
                <a:solidFill>
                  <a:prstClr val="black">
                    <a:lumMod val="75000"/>
                    <a:lumOff val="25000"/>
                  </a:prstClr>
                </a:solidFill>
                <a:effectLst/>
                <a:uLnTx/>
                <a:uFillTx/>
                <a:ea typeface="+mn-ea"/>
                <a:cs typeface="+mn-cs"/>
              </a:rPr>
              <a:t> English classes </a:t>
            </a:r>
            <a:r>
              <a:rPr kumimoji="0" lang="fr-CA" sz="1800" b="0" i="0" u="none" strike="noStrike" kern="1200" cap="none" spc="0" normalizeH="0" baseline="0" noProof="0" dirty="0" err="1">
                <a:ln>
                  <a:noFill/>
                </a:ln>
                <a:solidFill>
                  <a:prstClr val="black">
                    <a:lumMod val="75000"/>
                    <a:lumOff val="25000"/>
                  </a:prstClr>
                </a:solidFill>
                <a:effectLst/>
                <a:uLnTx/>
                <a:uFillTx/>
                <a:ea typeface="+mn-ea"/>
                <a:cs typeface="+mn-cs"/>
              </a:rPr>
              <a:t>depending</a:t>
            </a:r>
            <a:r>
              <a:rPr kumimoji="0" lang="fr-CA" sz="1800" b="0" i="0" u="none" strike="noStrike" kern="1200" cap="none" spc="0" normalizeH="0" baseline="0" noProof="0" dirty="0">
                <a:ln>
                  <a:noFill/>
                </a:ln>
                <a:solidFill>
                  <a:prstClr val="black">
                    <a:lumMod val="75000"/>
                    <a:lumOff val="25000"/>
                  </a:prstClr>
                </a:solidFill>
                <a:effectLst/>
                <a:uLnTx/>
                <a:uFillTx/>
                <a:ea typeface="+mn-ea"/>
                <a:cs typeface="+mn-cs"/>
              </a:rPr>
              <a:t> on </a:t>
            </a:r>
            <a:r>
              <a:rPr kumimoji="0" lang="fr-CA" sz="1800" b="0" i="0" u="none" strike="noStrike" kern="1200" cap="none" spc="0" normalizeH="0" baseline="0" noProof="0" dirty="0" err="1">
                <a:ln>
                  <a:noFill/>
                </a:ln>
                <a:solidFill>
                  <a:prstClr val="black">
                    <a:lumMod val="75000"/>
                    <a:lumOff val="25000"/>
                  </a:prstClr>
                </a:solidFill>
                <a:effectLst/>
                <a:uLnTx/>
                <a:uFillTx/>
                <a:ea typeface="+mn-ea"/>
                <a:cs typeface="+mn-cs"/>
              </a:rPr>
              <a:t>their</a:t>
            </a:r>
            <a:r>
              <a:rPr kumimoji="0" lang="fr-CA" sz="1800" b="0" i="0" u="none" strike="noStrike" kern="1200" cap="none" spc="0" normalizeH="0" baseline="0" noProof="0" dirty="0">
                <a:ln>
                  <a:noFill/>
                </a:ln>
                <a:solidFill>
                  <a:prstClr val="black">
                    <a:lumMod val="75000"/>
                    <a:lumOff val="25000"/>
                  </a:prstClr>
                </a:solidFill>
                <a:effectLst/>
                <a:uLnTx/>
                <a:uFillTx/>
                <a:ea typeface="+mn-ea"/>
                <a:cs typeface="+mn-cs"/>
              </a:rPr>
              <a:t> </a:t>
            </a:r>
            <a:r>
              <a:rPr kumimoji="0" lang="fr-CA" sz="1800" b="0" i="0" u="none" strike="noStrike" kern="1200" cap="none" spc="0" normalizeH="0" baseline="0" noProof="0" dirty="0" err="1">
                <a:ln>
                  <a:noFill/>
                </a:ln>
                <a:solidFill>
                  <a:prstClr val="black">
                    <a:lumMod val="75000"/>
                    <a:lumOff val="25000"/>
                  </a:prstClr>
                </a:solidFill>
                <a:effectLst/>
                <a:uLnTx/>
                <a:uFillTx/>
                <a:ea typeface="+mn-ea"/>
                <a:cs typeface="+mn-cs"/>
              </a:rPr>
              <a:t>interest</a:t>
            </a:r>
            <a:r>
              <a:rPr kumimoji="0" lang="fr-CA" sz="1800" b="0" i="0" u="none" strike="noStrike" kern="1200" cap="none" spc="0" normalizeH="0" baseline="0" noProof="0" dirty="0">
                <a:ln>
                  <a:noFill/>
                </a:ln>
                <a:solidFill>
                  <a:prstClr val="black">
                    <a:lumMod val="75000"/>
                    <a:lumOff val="25000"/>
                  </a:prstClr>
                </a:solidFill>
                <a:effectLst/>
                <a:uLnTx/>
                <a:uFillTx/>
                <a:ea typeface="+mn-ea"/>
                <a:cs typeface="+mn-cs"/>
              </a:rPr>
              <a:t> </a:t>
            </a:r>
            <a:r>
              <a:rPr kumimoji="0" lang="fr-CA" sz="1800" b="0" i="0" u="none" strike="noStrike" kern="1200" cap="none" spc="0" normalizeH="0" baseline="0" noProof="0" dirty="0" err="1">
                <a:ln>
                  <a:noFill/>
                </a:ln>
                <a:solidFill>
                  <a:prstClr val="black">
                    <a:lumMod val="75000"/>
                    <a:lumOff val="25000"/>
                  </a:prstClr>
                </a:solidFill>
                <a:effectLst/>
                <a:uLnTx/>
                <a:uFillTx/>
                <a:ea typeface="+mn-ea"/>
                <a:cs typeface="+mn-cs"/>
              </a:rPr>
              <a:t>levels</a:t>
            </a:r>
            <a:r>
              <a:rPr kumimoji="0" lang="fr-CA" sz="1800" b="0" i="0" u="none" strike="noStrike" kern="1200" cap="none" spc="0" normalizeH="0" baseline="0" noProof="0" dirty="0">
                <a:ln>
                  <a:noFill/>
                </a:ln>
                <a:solidFill>
                  <a:prstClr val="black">
                    <a:lumMod val="75000"/>
                    <a:lumOff val="25000"/>
                  </a:prstClr>
                </a:solidFill>
                <a:effectLst/>
                <a:uLnTx/>
                <a:uFillTx/>
                <a:ea typeface="+mn-ea"/>
                <a:cs typeface="+mn-cs"/>
              </a:rPr>
              <a:t> and possible </a:t>
            </a:r>
            <a:r>
              <a:rPr kumimoji="0" lang="fr-CA" sz="1800" b="0" i="0" u="none" strike="noStrike" kern="1200" cap="none" spc="0" normalizeH="0" baseline="0" noProof="0" dirty="0" err="1">
                <a:ln>
                  <a:noFill/>
                </a:ln>
                <a:solidFill>
                  <a:prstClr val="black">
                    <a:lumMod val="75000"/>
                    <a:lumOff val="25000"/>
                  </a:prstClr>
                </a:solidFill>
                <a:effectLst/>
                <a:uLnTx/>
                <a:uFillTx/>
                <a:ea typeface="+mn-ea"/>
                <a:cs typeface="+mn-cs"/>
              </a:rPr>
              <a:t>scheduling</a:t>
            </a:r>
            <a:r>
              <a:rPr kumimoji="0" lang="fr-CA" sz="1800" b="0" i="0" u="none" strike="noStrike" kern="1200" cap="none" spc="0" normalizeH="0" baseline="0" noProof="0" dirty="0">
                <a:ln>
                  <a:noFill/>
                </a:ln>
                <a:solidFill>
                  <a:prstClr val="black">
                    <a:lumMod val="75000"/>
                    <a:lumOff val="25000"/>
                  </a:prstClr>
                </a:solidFill>
                <a:effectLst/>
                <a:uLnTx/>
                <a:uFillTx/>
                <a:ea typeface="+mn-ea"/>
                <a:cs typeface="+mn-cs"/>
              </a:rPr>
              <a:t> </a:t>
            </a:r>
            <a:r>
              <a:rPr kumimoji="0" lang="fr-CA" sz="1800" b="0" i="0" u="none" strike="noStrike" kern="1200" cap="none" spc="0" normalizeH="0" baseline="0" noProof="0" dirty="0" err="1">
                <a:ln>
                  <a:noFill/>
                </a:ln>
                <a:solidFill>
                  <a:prstClr val="black">
                    <a:lumMod val="75000"/>
                    <a:lumOff val="25000"/>
                  </a:prstClr>
                </a:solidFill>
                <a:effectLst/>
                <a:uLnTx/>
                <a:uFillTx/>
                <a:ea typeface="+mn-ea"/>
                <a:cs typeface="+mn-cs"/>
              </a:rPr>
              <a:t>conflicts</a:t>
            </a:r>
            <a:r>
              <a:rPr kumimoji="0" lang="fr-CA" sz="1800" b="0" i="0" u="none" strike="noStrike" kern="1200" cap="none" spc="0" normalizeH="0" baseline="0" noProof="0" dirty="0">
                <a:ln>
                  <a:noFill/>
                </a:ln>
                <a:solidFill>
                  <a:prstClr val="black">
                    <a:lumMod val="75000"/>
                    <a:lumOff val="25000"/>
                  </a:prstClr>
                </a:solidFill>
                <a:effectLst/>
                <a:uLnTx/>
                <a:uFillTx/>
                <a:ea typeface="+mn-ea"/>
                <a:cs typeface="+mn-cs"/>
              </a:rPr>
              <a:t>.</a:t>
            </a:r>
          </a:p>
          <a:p>
            <a:r>
              <a:rPr lang="fr-CA" sz="2000" dirty="0"/>
              <a:t>I </a:t>
            </a:r>
            <a:r>
              <a:rPr lang="fr-CA" sz="2000" dirty="0" err="1"/>
              <a:t>don’t</a:t>
            </a:r>
            <a:r>
              <a:rPr lang="fr-CA" sz="2000" dirty="0"/>
              <a:t> </a:t>
            </a:r>
            <a:r>
              <a:rPr lang="fr-CA" sz="2000" dirty="0" err="1"/>
              <a:t>speak</a:t>
            </a:r>
            <a:r>
              <a:rPr lang="fr-CA" sz="2000" dirty="0"/>
              <a:t> French, </a:t>
            </a:r>
            <a:r>
              <a:rPr lang="fr-CA" sz="2000" dirty="0" err="1"/>
              <a:t>so</a:t>
            </a:r>
            <a:r>
              <a:rPr lang="fr-CA" sz="2000" dirty="0"/>
              <a:t> how can I help </a:t>
            </a:r>
            <a:r>
              <a:rPr lang="fr-CA" sz="2000" dirty="0" err="1"/>
              <a:t>my</a:t>
            </a:r>
            <a:r>
              <a:rPr lang="fr-CA" sz="2000" dirty="0"/>
              <a:t> </a:t>
            </a:r>
            <a:r>
              <a:rPr lang="fr-CA" sz="2000" dirty="0" err="1"/>
              <a:t>child</a:t>
            </a:r>
            <a:r>
              <a:rPr lang="fr-CA" sz="2000" dirty="0"/>
              <a:t> </a:t>
            </a:r>
            <a:r>
              <a:rPr lang="fr-CA" sz="2000" dirty="0" err="1"/>
              <a:t>when</a:t>
            </a:r>
            <a:r>
              <a:rPr lang="fr-CA" sz="2000" dirty="0"/>
              <a:t> </a:t>
            </a:r>
            <a:r>
              <a:rPr lang="fr-CA" sz="2000" dirty="0" err="1"/>
              <a:t>he</a:t>
            </a:r>
            <a:r>
              <a:rPr lang="fr-CA" sz="2000" dirty="0"/>
              <a:t>/</a:t>
            </a:r>
            <a:r>
              <a:rPr lang="fr-CA" sz="2000" dirty="0" err="1"/>
              <a:t>she</a:t>
            </a:r>
            <a:r>
              <a:rPr lang="fr-CA" sz="2000" dirty="0"/>
              <a:t> has questions? </a:t>
            </a:r>
          </a:p>
          <a:p>
            <a:pPr lvl="1"/>
            <a:r>
              <a:rPr lang="fr-CA" sz="1800" dirty="0" err="1"/>
              <a:t>With</a:t>
            </a:r>
            <a:r>
              <a:rPr lang="fr-CA" sz="1800" dirty="0"/>
              <a:t> </a:t>
            </a:r>
            <a:r>
              <a:rPr lang="fr-CA" sz="1800" dirty="0" err="1"/>
              <a:t>increased</a:t>
            </a:r>
            <a:r>
              <a:rPr lang="fr-CA" sz="1800" dirty="0"/>
              <a:t> use of </a:t>
            </a:r>
            <a:r>
              <a:rPr lang="fr-CA" sz="1800" dirty="0" err="1"/>
              <a:t>technology</a:t>
            </a:r>
            <a:r>
              <a:rPr lang="fr-CA" sz="1800" dirty="0"/>
              <a:t>, new platforms (</a:t>
            </a:r>
            <a:r>
              <a:rPr lang="fr-CA" sz="1800" dirty="0" err="1"/>
              <a:t>such</a:t>
            </a:r>
            <a:r>
              <a:rPr lang="fr-CA" sz="1800" dirty="0"/>
              <a:t> as </a:t>
            </a:r>
            <a:r>
              <a:rPr lang="fr-CA" sz="1800" dirty="0" err="1"/>
              <a:t>Brightspace</a:t>
            </a:r>
            <a:r>
              <a:rPr lang="fr-CA" sz="1800" dirty="0"/>
              <a:t> </a:t>
            </a:r>
            <a:r>
              <a:rPr lang="fr-CA" sz="1800" dirty="0" err="1"/>
              <a:t>allow</a:t>
            </a:r>
            <a:r>
              <a:rPr lang="fr-CA" sz="1800" dirty="0"/>
              <a:t> for </a:t>
            </a:r>
            <a:r>
              <a:rPr lang="fr-CA" sz="1800" dirty="0" err="1"/>
              <a:t>better</a:t>
            </a:r>
            <a:r>
              <a:rPr lang="fr-CA" sz="1800" dirty="0"/>
              <a:t> communication </a:t>
            </a:r>
            <a:r>
              <a:rPr lang="fr-CA" sz="1800" dirty="0" err="1"/>
              <a:t>between</a:t>
            </a:r>
            <a:r>
              <a:rPr lang="fr-CA" sz="1800" dirty="0"/>
              <a:t> </a:t>
            </a:r>
            <a:r>
              <a:rPr lang="fr-CA" sz="1800" dirty="0" err="1"/>
              <a:t>teaching</a:t>
            </a:r>
            <a:r>
              <a:rPr lang="fr-CA" sz="1800" dirty="0"/>
              <a:t> staff, </a:t>
            </a:r>
            <a:r>
              <a:rPr lang="fr-CA" sz="1800" dirty="0" err="1"/>
              <a:t>students</a:t>
            </a:r>
            <a:r>
              <a:rPr lang="fr-CA" sz="1800" dirty="0"/>
              <a:t> and parents. </a:t>
            </a:r>
          </a:p>
          <a:p>
            <a:pPr lvl="1"/>
            <a:r>
              <a:rPr lang="fr-CA" sz="1800" dirty="0"/>
              <a:t>Our staff </a:t>
            </a:r>
            <a:r>
              <a:rPr lang="fr-CA" sz="1800" dirty="0" err="1"/>
              <a:t>work</a:t>
            </a:r>
            <a:r>
              <a:rPr lang="fr-CA" sz="1800" dirty="0"/>
              <a:t> </a:t>
            </a:r>
            <a:r>
              <a:rPr lang="fr-CA" sz="1800" dirty="0" err="1"/>
              <a:t>together</a:t>
            </a:r>
            <a:r>
              <a:rPr lang="fr-CA" sz="1800" dirty="0"/>
              <a:t> to </a:t>
            </a:r>
            <a:r>
              <a:rPr lang="fr-CA" sz="1800" dirty="0" err="1"/>
              <a:t>provide</a:t>
            </a:r>
            <a:r>
              <a:rPr lang="fr-CA" sz="1800" dirty="0"/>
              <a:t> assistance </a:t>
            </a:r>
            <a:r>
              <a:rPr lang="fr-CA" sz="1800" dirty="0" err="1"/>
              <a:t>before</a:t>
            </a:r>
            <a:r>
              <a:rPr lang="fr-CA" sz="1800" dirty="0"/>
              <a:t> and </a:t>
            </a:r>
            <a:r>
              <a:rPr lang="fr-CA" sz="1800" dirty="0" err="1"/>
              <a:t>after</a:t>
            </a:r>
            <a:r>
              <a:rPr lang="fr-CA" sz="1800" dirty="0"/>
              <a:t> </a:t>
            </a:r>
            <a:r>
              <a:rPr lang="fr-CA" sz="1800" dirty="0" err="1"/>
              <a:t>school</a:t>
            </a:r>
            <a:r>
              <a:rPr lang="fr-CA" sz="1800" dirty="0"/>
              <a:t> and </a:t>
            </a:r>
            <a:r>
              <a:rPr lang="fr-CA" sz="1800" dirty="0" err="1"/>
              <a:t>during</a:t>
            </a:r>
            <a:r>
              <a:rPr lang="fr-CA" sz="1800" dirty="0"/>
              <a:t> lunch to </a:t>
            </a:r>
            <a:r>
              <a:rPr lang="fr-CA" sz="1800" dirty="0" err="1"/>
              <a:t>aid</a:t>
            </a:r>
            <a:r>
              <a:rPr lang="fr-CA" sz="1800" dirty="0"/>
              <a:t> </a:t>
            </a:r>
            <a:r>
              <a:rPr lang="fr-CA" sz="1800" dirty="0" err="1"/>
              <a:t>students</a:t>
            </a:r>
            <a:r>
              <a:rPr lang="fr-CA" sz="1800" dirty="0"/>
              <a:t>. </a:t>
            </a:r>
          </a:p>
          <a:p>
            <a:pPr lvl="1"/>
            <a:r>
              <a:rPr lang="fr-CA" sz="1800" dirty="0"/>
              <a:t>At times, </a:t>
            </a:r>
            <a:r>
              <a:rPr lang="fr-CA" sz="1800" dirty="0" err="1"/>
              <a:t>additional</a:t>
            </a:r>
            <a:r>
              <a:rPr lang="fr-CA" sz="1800" dirty="0"/>
              <a:t> practice </a:t>
            </a:r>
            <a:r>
              <a:rPr lang="fr-CA" sz="1800" dirty="0" err="1"/>
              <a:t>material</a:t>
            </a:r>
            <a:r>
              <a:rPr lang="fr-CA" sz="1800" dirty="0"/>
              <a:t> </a:t>
            </a:r>
            <a:r>
              <a:rPr lang="fr-CA" sz="1800" dirty="0" err="1"/>
              <a:t>does</a:t>
            </a:r>
            <a:r>
              <a:rPr lang="fr-CA" sz="1800" dirty="0"/>
              <a:t> go home in English (March Madness math packs) to </a:t>
            </a:r>
            <a:r>
              <a:rPr lang="fr-CA" sz="1800" dirty="0" err="1"/>
              <a:t>allow</a:t>
            </a:r>
            <a:r>
              <a:rPr lang="fr-CA" sz="1800" dirty="0"/>
              <a:t> parents or </a:t>
            </a:r>
            <a:r>
              <a:rPr lang="fr-CA" sz="1800" dirty="0" err="1"/>
              <a:t>tutors</a:t>
            </a:r>
            <a:r>
              <a:rPr lang="fr-CA" sz="1800" dirty="0"/>
              <a:t> to help </a:t>
            </a:r>
            <a:r>
              <a:rPr lang="fr-CA" sz="1800" dirty="0" err="1"/>
              <a:t>students</a:t>
            </a:r>
            <a:r>
              <a:rPr lang="fr-CA" sz="1800" dirty="0"/>
              <a:t> </a:t>
            </a:r>
            <a:r>
              <a:rPr lang="fr-CA" sz="1800" dirty="0" err="1"/>
              <a:t>further</a:t>
            </a:r>
            <a:r>
              <a:rPr lang="fr-CA" sz="1800" dirty="0"/>
              <a:t> </a:t>
            </a:r>
            <a:r>
              <a:rPr lang="fr-CA" sz="1800" dirty="0" err="1"/>
              <a:t>develop</a:t>
            </a:r>
            <a:r>
              <a:rPr lang="fr-CA" sz="1800" dirty="0"/>
              <a:t> </a:t>
            </a:r>
            <a:r>
              <a:rPr lang="fr-CA" sz="1800" dirty="0" err="1"/>
              <a:t>skillsets</a:t>
            </a:r>
            <a:r>
              <a:rPr lang="fr-CA" sz="1800" dirty="0"/>
              <a:t> in areas of </a:t>
            </a:r>
            <a:r>
              <a:rPr lang="fr-CA" sz="1800" dirty="0" err="1"/>
              <a:t>weakness</a:t>
            </a:r>
            <a:r>
              <a:rPr lang="fr-CA" sz="1800" dirty="0"/>
              <a:t>. </a:t>
            </a:r>
          </a:p>
          <a:p>
            <a:pPr lvl="1" indent="-342900">
              <a:buClr>
                <a:srgbClr val="0F6FC6"/>
              </a:buClr>
              <a:defRPr/>
            </a:pPr>
            <a:endParaRPr kumimoji="0" lang="fr-CA" sz="2300" b="0" i="0" u="none" strike="noStrike" kern="1200" cap="none" spc="0" normalizeH="0" baseline="0" noProof="0" dirty="0">
              <a:ln>
                <a:noFill/>
              </a:ln>
              <a:solidFill>
                <a:prstClr val="black">
                  <a:lumMod val="75000"/>
                  <a:lumOff val="25000"/>
                </a:prstClr>
              </a:solidFill>
              <a:effectLst/>
              <a:uLnTx/>
              <a:uFillTx/>
              <a:ea typeface="+mn-ea"/>
              <a:cs typeface="+mn-cs"/>
            </a:endParaRPr>
          </a:p>
          <a:p>
            <a:endParaRPr lang="en-US" sz="2800" dirty="0"/>
          </a:p>
        </p:txBody>
      </p:sp>
      <p:pic>
        <p:nvPicPr>
          <p:cNvPr id="30" name="Picture 29" descr="Logo&#10;&#10;Description automatically generated">
            <a:extLst>
              <a:ext uri="{FF2B5EF4-FFF2-40B4-BE49-F238E27FC236}">
                <a16:creationId xmlns:a16="http://schemas.microsoft.com/office/drawing/2014/main" id="{02C46D97-FD1C-42A2-82FB-16CC184D57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87613" y="173610"/>
            <a:ext cx="1337086" cy="871980"/>
          </a:xfrm>
          <a:prstGeom prst="rect">
            <a:avLst/>
          </a:prstGeom>
        </p:spPr>
      </p:pic>
    </p:spTree>
    <p:extLst>
      <p:ext uri="{BB962C8B-B14F-4D97-AF65-F5344CB8AC3E}">
        <p14:creationId xmlns:p14="http://schemas.microsoft.com/office/powerpoint/2010/main" val="21450580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5851" y="318515"/>
            <a:ext cx="8188152" cy="1176910"/>
          </a:xfrm>
        </p:spPr>
        <p:txBody>
          <a:bodyPr anchor="ctr">
            <a:noAutofit/>
          </a:bodyPr>
          <a:lstStyle/>
          <a:p>
            <a:r>
              <a:rPr lang="en-US" sz="4000" dirty="0"/>
              <a:t>Common Questions</a:t>
            </a:r>
          </a:p>
        </p:txBody>
      </p:sp>
      <p:sp>
        <p:nvSpPr>
          <p:cNvPr id="3" name="Content Placeholder 2"/>
          <p:cNvSpPr>
            <a:spLocks noGrp="1"/>
          </p:cNvSpPr>
          <p:nvPr>
            <p:ph idx="1"/>
          </p:nvPr>
        </p:nvSpPr>
        <p:spPr>
          <a:xfrm>
            <a:off x="1085851" y="1495425"/>
            <a:ext cx="8534400" cy="5225035"/>
          </a:xfrm>
          <a:noFill/>
        </p:spPr>
        <p:txBody>
          <a:bodyPr anchor="t">
            <a:normAutofit/>
          </a:bodyPr>
          <a:lstStyle/>
          <a:p>
            <a:pPr marL="585216" lvl="1" indent="-457200"/>
            <a:r>
              <a:rPr lang="fr-CA" sz="2600" dirty="0"/>
              <a:t>Is </a:t>
            </a:r>
            <a:r>
              <a:rPr lang="fr-CA" sz="2600" dirty="0" err="1"/>
              <a:t>it</a:t>
            </a:r>
            <a:r>
              <a:rPr lang="fr-CA" sz="2600" dirty="0"/>
              <a:t> harder in French? Is the content more </a:t>
            </a:r>
            <a:r>
              <a:rPr lang="fr-CA" sz="2600" dirty="0" err="1"/>
              <a:t>difficult</a:t>
            </a:r>
            <a:r>
              <a:rPr lang="fr-CA" sz="2600" dirty="0"/>
              <a:t>?</a:t>
            </a:r>
          </a:p>
          <a:p>
            <a:pPr marL="985266" lvl="2" indent="-457200"/>
            <a:r>
              <a:rPr lang="fr-CA" sz="2000" dirty="0"/>
              <a:t>The content </a:t>
            </a:r>
            <a:r>
              <a:rPr lang="fr-CA" sz="2000" dirty="0" err="1"/>
              <a:t>is</a:t>
            </a:r>
            <a:r>
              <a:rPr lang="fr-CA" sz="2000" dirty="0"/>
              <a:t> the </a:t>
            </a:r>
            <a:r>
              <a:rPr lang="fr-CA" sz="2000" dirty="0" err="1"/>
              <a:t>same</a:t>
            </a:r>
            <a:r>
              <a:rPr lang="fr-CA" sz="2000" dirty="0"/>
              <a:t> </a:t>
            </a:r>
            <a:r>
              <a:rPr lang="fr-CA" sz="2000" dirty="0" err="1"/>
              <a:t>regardless</a:t>
            </a:r>
            <a:r>
              <a:rPr lang="fr-CA" sz="2000" dirty="0"/>
              <a:t> of the </a:t>
            </a:r>
            <a:r>
              <a:rPr lang="fr-CA" sz="2000" dirty="0" err="1"/>
              <a:t>language</a:t>
            </a:r>
            <a:r>
              <a:rPr lang="fr-CA" sz="2000" dirty="0"/>
              <a:t> of instruction. No, </a:t>
            </a:r>
            <a:r>
              <a:rPr lang="fr-CA" sz="2000" dirty="0" err="1"/>
              <a:t>student’s</a:t>
            </a:r>
            <a:r>
              <a:rPr lang="fr-CA" sz="2000" dirty="0"/>
              <a:t> grades do not change </a:t>
            </a:r>
            <a:r>
              <a:rPr lang="fr-CA" sz="2000" dirty="0" err="1"/>
              <a:t>should</a:t>
            </a:r>
            <a:r>
              <a:rPr lang="fr-CA" sz="2000" dirty="0"/>
              <a:t> a </a:t>
            </a:r>
            <a:r>
              <a:rPr lang="fr-CA" sz="2000" dirty="0" err="1"/>
              <a:t>student</a:t>
            </a:r>
            <a:r>
              <a:rPr lang="fr-CA" sz="2000" dirty="0"/>
              <a:t> </a:t>
            </a:r>
            <a:r>
              <a:rPr lang="fr-CA" sz="2000" dirty="0" err="1"/>
              <a:t>transfer</a:t>
            </a:r>
            <a:r>
              <a:rPr lang="fr-CA" sz="2000" dirty="0"/>
              <a:t> </a:t>
            </a:r>
            <a:r>
              <a:rPr lang="fr-CA" sz="2000" dirty="0" err="1"/>
              <a:t>into</a:t>
            </a:r>
            <a:r>
              <a:rPr lang="fr-CA" sz="2000" dirty="0"/>
              <a:t> an English program.</a:t>
            </a:r>
            <a:endParaRPr lang="fr-CA" sz="2400" dirty="0"/>
          </a:p>
          <a:p>
            <a:pPr marL="585216" lvl="1" indent="-457200"/>
            <a:r>
              <a:rPr lang="fr-CA" sz="2600" dirty="0"/>
              <a:t>Will </a:t>
            </a:r>
            <a:r>
              <a:rPr lang="fr-CA" sz="2600" dirty="0" err="1"/>
              <a:t>my</a:t>
            </a:r>
            <a:r>
              <a:rPr lang="fr-CA" sz="2600" dirty="0"/>
              <a:t> </a:t>
            </a:r>
            <a:r>
              <a:rPr lang="fr-CA" sz="2600" dirty="0" err="1"/>
              <a:t>child</a:t>
            </a:r>
            <a:r>
              <a:rPr lang="fr-CA" sz="2600" dirty="0"/>
              <a:t> </a:t>
            </a:r>
            <a:r>
              <a:rPr lang="fr-CA" sz="2600" dirty="0" err="1"/>
              <a:t>be</a:t>
            </a:r>
            <a:r>
              <a:rPr lang="fr-CA" sz="2600" dirty="0"/>
              <a:t> </a:t>
            </a:r>
            <a:r>
              <a:rPr lang="fr-CA" sz="2600" dirty="0" err="1"/>
              <a:t>disadvantaged</a:t>
            </a:r>
            <a:r>
              <a:rPr lang="fr-CA" sz="2600" dirty="0"/>
              <a:t> or struggle in high </a:t>
            </a:r>
            <a:r>
              <a:rPr lang="fr-CA" sz="2600" dirty="0" err="1"/>
              <a:t>school</a:t>
            </a:r>
            <a:r>
              <a:rPr lang="fr-CA" sz="2600" dirty="0"/>
              <a:t>? </a:t>
            </a:r>
          </a:p>
          <a:p>
            <a:pPr marL="985266" lvl="2" indent="-457200"/>
            <a:r>
              <a:rPr lang="fr-CA" sz="2000" dirty="0"/>
              <a:t>French Immersion </a:t>
            </a:r>
            <a:r>
              <a:rPr lang="fr-CA" sz="2000" dirty="0" err="1"/>
              <a:t>students</a:t>
            </a:r>
            <a:r>
              <a:rPr lang="fr-CA" sz="2000" dirty="0"/>
              <a:t> </a:t>
            </a:r>
            <a:r>
              <a:rPr lang="fr-CA" sz="2000" dirty="0" err="1"/>
              <a:t>remain</a:t>
            </a:r>
            <a:r>
              <a:rPr lang="fr-CA" sz="2000" dirty="0"/>
              <a:t> </a:t>
            </a:r>
            <a:r>
              <a:rPr lang="fr-CA" sz="2000" dirty="0" err="1"/>
              <a:t>among</a:t>
            </a:r>
            <a:r>
              <a:rPr lang="fr-CA" sz="2000" dirty="0"/>
              <a:t> the top </a:t>
            </a:r>
            <a:r>
              <a:rPr lang="fr-CA" sz="2000" dirty="0" err="1"/>
              <a:t>students</a:t>
            </a:r>
            <a:r>
              <a:rPr lang="fr-CA" sz="2000" dirty="0"/>
              <a:t>, </a:t>
            </a:r>
            <a:r>
              <a:rPr lang="fr-CA" sz="2000" dirty="0" err="1"/>
              <a:t>even</a:t>
            </a:r>
            <a:r>
              <a:rPr lang="fr-CA" sz="2000" dirty="0"/>
              <a:t> </a:t>
            </a:r>
            <a:r>
              <a:rPr lang="fr-CA" sz="2000" dirty="0" err="1"/>
              <a:t>when</a:t>
            </a:r>
            <a:r>
              <a:rPr lang="fr-CA" sz="2000" dirty="0"/>
              <a:t> in classes </a:t>
            </a:r>
            <a:r>
              <a:rPr lang="fr-CA" sz="2000" dirty="0" err="1"/>
              <a:t>with</a:t>
            </a:r>
            <a:r>
              <a:rPr lang="fr-CA" sz="2000" dirty="0"/>
              <a:t> </a:t>
            </a:r>
            <a:r>
              <a:rPr lang="fr-CA" sz="2000" dirty="0" err="1"/>
              <a:t>their</a:t>
            </a:r>
            <a:r>
              <a:rPr lang="fr-CA" sz="2000" dirty="0"/>
              <a:t> English </a:t>
            </a:r>
            <a:r>
              <a:rPr lang="fr-CA" sz="2000" dirty="0" err="1"/>
              <a:t>peers</a:t>
            </a:r>
            <a:r>
              <a:rPr lang="fr-CA" sz="2000" dirty="0"/>
              <a:t>. Issues </a:t>
            </a:r>
            <a:r>
              <a:rPr lang="fr-CA" sz="2000" dirty="0" err="1"/>
              <a:t>pertaining</a:t>
            </a:r>
            <a:r>
              <a:rPr lang="fr-CA" sz="2000" dirty="0"/>
              <a:t> to new </a:t>
            </a:r>
            <a:r>
              <a:rPr lang="fr-CA" sz="2000" dirty="0" err="1"/>
              <a:t>vocabulary</a:t>
            </a:r>
            <a:r>
              <a:rPr lang="fr-CA" sz="2000" dirty="0"/>
              <a:t>, for </a:t>
            </a:r>
            <a:r>
              <a:rPr lang="fr-CA" sz="2000" dirty="0" err="1"/>
              <a:t>example</a:t>
            </a:r>
            <a:r>
              <a:rPr lang="fr-CA" sz="2000" dirty="0"/>
              <a:t>, are </a:t>
            </a:r>
            <a:r>
              <a:rPr lang="fr-CA" sz="2000" dirty="0" err="1"/>
              <a:t>resolved</a:t>
            </a:r>
            <a:r>
              <a:rPr lang="fr-CA" sz="2000" dirty="0"/>
              <a:t> </a:t>
            </a:r>
            <a:r>
              <a:rPr lang="fr-CA" sz="2000" dirty="0" err="1"/>
              <a:t>quickly</a:t>
            </a:r>
            <a:r>
              <a:rPr lang="fr-CA" sz="2000" dirty="0"/>
              <a:t> as FI </a:t>
            </a:r>
            <a:r>
              <a:rPr lang="fr-CA" sz="2000" dirty="0" err="1"/>
              <a:t>students</a:t>
            </a:r>
            <a:r>
              <a:rPr lang="fr-CA" sz="2000" dirty="0"/>
              <a:t> have </a:t>
            </a:r>
            <a:r>
              <a:rPr lang="fr-CA" sz="2000" dirty="0" err="1"/>
              <a:t>developed</a:t>
            </a:r>
            <a:r>
              <a:rPr lang="fr-CA" sz="2000" dirty="0"/>
              <a:t> </a:t>
            </a:r>
            <a:r>
              <a:rPr lang="fr-CA" sz="2000" dirty="0" err="1"/>
              <a:t>problem</a:t>
            </a:r>
            <a:r>
              <a:rPr lang="fr-CA" sz="2000" dirty="0"/>
              <a:t> </a:t>
            </a:r>
            <a:r>
              <a:rPr lang="fr-CA" sz="2000" dirty="0" err="1"/>
              <a:t>solving</a:t>
            </a:r>
            <a:r>
              <a:rPr lang="fr-CA" sz="2000" dirty="0"/>
              <a:t> </a:t>
            </a:r>
            <a:r>
              <a:rPr lang="fr-CA" sz="2000" dirty="0" err="1"/>
              <a:t>skills</a:t>
            </a:r>
            <a:r>
              <a:rPr lang="fr-CA" sz="2000" dirty="0"/>
              <a:t> over the course of the first </a:t>
            </a:r>
            <a:r>
              <a:rPr lang="fr-CA" sz="2000" dirty="0" err="1"/>
              <a:t>nine</a:t>
            </a:r>
            <a:r>
              <a:rPr lang="fr-CA" sz="2000" dirty="0"/>
              <a:t> </a:t>
            </a:r>
            <a:r>
              <a:rPr lang="fr-CA" sz="2000" dirty="0" err="1"/>
              <a:t>years</a:t>
            </a:r>
            <a:r>
              <a:rPr lang="fr-CA" sz="2000" dirty="0"/>
              <a:t>. </a:t>
            </a:r>
            <a:endParaRPr lang="en-CA" sz="2000" dirty="0"/>
          </a:p>
          <a:p>
            <a:pPr lvl="1" indent="-342900">
              <a:buClr>
                <a:srgbClr val="0F6FC6"/>
              </a:buClr>
              <a:defRPr/>
            </a:pPr>
            <a:endParaRPr kumimoji="0" lang="fr-CA" sz="2300" b="0" i="0" u="none" strike="noStrike" kern="1200" cap="none" spc="0" normalizeH="0" baseline="0" noProof="0" dirty="0">
              <a:ln>
                <a:noFill/>
              </a:ln>
              <a:solidFill>
                <a:prstClr val="black">
                  <a:lumMod val="75000"/>
                  <a:lumOff val="25000"/>
                </a:prstClr>
              </a:solidFill>
              <a:effectLst/>
              <a:uLnTx/>
              <a:uFillTx/>
              <a:ea typeface="+mn-ea"/>
              <a:cs typeface="+mn-cs"/>
            </a:endParaRPr>
          </a:p>
          <a:p>
            <a:endParaRPr lang="en-US" sz="2800" dirty="0"/>
          </a:p>
        </p:txBody>
      </p:sp>
      <p:pic>
        <p:nvPicPr>
          <p:cNvPr id="30" name="Picture 29" descr="Logo&#10;&#10;Description automatically generated">
            <a:extLst>
              <a:ext uri="{FF2B5EF4-FFF2-40B4-BE49-F238E27FC236}">
                <a16:creationId xmlns:a16="http://schemas.microsoft.com/office/drawing/2014/main" id="{02C46D97-FD1C-42A2-82FB-16CC184D57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87613" y="173610"/>
            <a:ext cx="1337086" cy="871980"/>
          </a:xfrm>
          <a:prstGeom prst="rect">
            <a:avLst/>
          </a:prstGeom>
        </p:spPr>
      </p:pic>
    </p:spTree>
    <p:extLst>
      <p:ext uri="{BB962C8B-B14F-4D97-AF65-F5344CB8AC3E}">
        <p14:creationId xmlns:p14="http://schemas.microsoft.com/office/powerpoint/2010/main" val="6739165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5851" y="318515"/>
            <a:ext cx="8188152" cy="1176910"/>
          </a:xfrm>
        </p:spPr>
        <p:txBody>
          <a:bodyPr anchor="ctr">
            <a:noAutofit/>
          </a:bodyPr>
          <a:lstStyle/>
          <a:p>
            <a:r>
              <a:rPr lang="en-US" sz="4000" dirty="0"/>
              <a:t>Remember</a:t>
            </a:r>
          </a:p>
        </p:txBody>
      </p:sp>
      <p:sp>
        <p:nvSpPr>
          <p:cNvPr id="3" name="Content Placeholder 2"/>
          <p:cNvSpPr>
            <a:spLocks noGrp="1"/>
          </p:cNvSpPr>
          <p:nvPr>
            <p:ph idx="1"/>
          </p:nvPr>
        </p:nvSpPr>
        <p:spPr>
          <a:xfrm>
            <a:off x="1085851" y="1495425"/>
            <a:ext cx="8534400" cy="5225035"/>
          </a:xfrm>
          <a:noFill/>
        </p:spPr>
        <p:txBody>
          <a:bodyPr anchor="t">
            <a:normAutofit/>
          </a:bodyPr>
          <a:lstStyle/>
          <a:p>
            <a:pPr marL="0" indent="0">
              <a:buNone/>
            </a:pPr>
            <a:r>
              <a:rPr lang="fr-CA" sz="2800" dirty="0"/>
              <a:t>Help </a:t>
            </a:r>
            <a:r>
              <a:rPr lang="fr-CA" sz="2800" dirty="0" err="1"/>
              <a:t>doesn’t</a:t>
            </a:r>
            <a:r>
              <a:rPr lang="fr-CA" sz="2800" dirty="0"/>
              <a:t> have to </a:t>
            </a:r>
            <a:r>
              <a:rPr lang="fr-CA" sz="2800" dirty="0" err="1"/>
              <a:t>take</a:t>
            </a:r>
            <a:r>
              <a:rPr lang="fr-CA" sz="2800" dirty="0"/>
              <a:t> place in the </a:t>
            </a:r>
            <a:r>
              <a:rPr lang="fr-CA" sz="2800" dirty="0" err="1"/>
              <a:t>target</a:t>
            </a:r>
            <a:r>
              <a:rPr lang="fr-CA" sz="2800" dirty="0"/>
              <a:t> </a:t>
            </a:r>
            <a:r>
              <a:rPr lang="fr-CA" sz="2800" dirty="0" err="1"/>
              <a:t>language</a:t>
            </a:r>
            <a:r>
              <a:rPr lang="fr-CA" sz="2800" dirty="0"/>
              <a:t>.  </a:t>
            </a:r>
            <a:r>
              <a:rPr lang="fr-CA" sz="2800" dirty="0" err="1"/>
              <a:t>Asking</a:t>
            </a:r>
            <a:r>
              <a:rPr lang="fr-CA" sz="2800" dirty="0"/>
              <a:t> </a:t>
            </a:r>
            <a:r>
              <a:rPr lang="fr-CA" sz="2800" dirty="0" err="1"/>
              <a:t>your</a:t>
            </a:r>
            <a:r>
              <a:rPr lang="fr-CA" sz="2800" dirty="0"/>
              <a:t> </a:t>
            </a:r>
            <a:r>
              <a:rPr lang="fr-CA" sz="2800" dirty="0" err="1"/>
              <a:t>child</a:t>
            </a:r>
            <a:r>
              <a:rPr lang="fr-CA" sz="2800" dirty="0"/>
              <a:t> to </a:t>
            </a:r>
            <a:r>
              <a:rPr lang="fr-CA" sz="2800" dirty="0" err="1"/>
              <a:t>explain</a:t>
            </a:r>
            <a:r>
              <a:rPr lang="fr-CA" sz="2800" dirty="0"/>
              <a:t> </a:t>
            </a:r>
            <a:r>
              <a:rPr lang="fr-CA" sz="2800" dirty="0" err="1"/>
              <a:t>what</a:t>
            </a:r>
            <a:r>
              <a:rPr lang="fr-CA" sz="2800" dirty="0"/>
              <a:t> </a:t>
            </a:r>
            <a:r>
              <a:rPr lang="fr-CA" sz="2800" dirty="0" err="1"/>
              <a:t>he</a:t>
            </a:r>
            <a:r>
              <a:rPr lang="fr-CA" sz="2800" dirty="0"/>
              <a:t>/</a:t>
            </a:r>
            <a:r>
              <a:rPr lang="fr-CA" sz="2800" dirty="0" err="1"/>
              <a:t>she</a:t>
            </a:r>
            <a:r>
              <a:rPr lang="fr-CA" sz="2800" dirty="0"/>
              <a:t> has </a:t>
            </a:r>
            <a:r>
              <a:rPr lang="fr-CA" sz="2800" dirty="0" err="1"/>
              <a:t>read</a:t>
            </a:r>
            <a:r>
              <a:rPr lang="fr-CA" sz="2800" dirty="0"/>
              <a:t>, </a:t>
            </a:r>
            <a:r>
              <a:rPr lang="fr-CA" sz="2800" dirty="0" err="1"/>
              <a:t>questioning</a:t>
            </a:r>
            <a:r>
              <a:rPr lang="fr-CA" sz="2800" dirty="0"/>
              <a:t> fractions </a:t>
            </a:r>
            <a:r>
              <a:rPr lang="fr-CA" sz="2800" dirty="0" err="1"/>
              <a:t>while</a:t>
            </a:r>
            <a:r>
              <a:rPr lang="fr-CA" sz="2800" dirty="0"/>
              <a:t> </a:t>
            </a:r>
            <a:r>
              <a:rPr lang="fr-CA" sz="2800" dirty="0" err="1"/>
              <a:t>doubling</a:t>
            </a:r>
            <a:r>
              <a:rPr lang="fr-CA" sz="2800" dirty="0"/>
              <a:t> a </a:t>
            </a:r>
            <a:r>
              <a:rPr lang="fr-CA" sz="2800" dirty="0" err="1"/>
              <a:t>recipe</a:t>
            </a:r>
            <a:r>
              <a:rPr lang="fr-CA" sz="2800" dirty="0"/>
              <a:t>, and </a:t>
            </a:r>
            <a:r>
              <a:rPr lang="fr-CA" sz="2800" dirty="0" err="1"/>
              <a:t>encouraging</a:t>
            </a:r>
            <a:r>
              <a:rPr lang="fr-CA" sz="2800" dirty="0"/>
              <a:t> </a:t>
            </a:r>
            <a:r>
              <a:rPr lang="fr-CA" sz="2800" dirty="0" err="1"/>
              <a:t>written</a:t>
            </a:r>
            <a:r>
              <a:rPr lang="fr-CA" sz="2800" dirty="0"/>
              <a:t> </a:t>
            </a:r>
            <a:r>
              <a:rPr lang="fr-CA" sz="2800" dirty="0" err="1"/>
              <a:t>work</a:t>
            </a:r>
            <a:r>
              <a:rPr lang="fr-CA" sz="2800" dirty="0"/>
              <a:t> </a:t>
            </a:r>
            <a:r>
              <a:rPr lang="fr-CA" sz="2800" dirty="0" err="1"/>
              <a:t>that</a:t>
            </a:r>
            <a:r>
              <a:rPr lang="fr-CA" sz="2800" dirty="0"/>
              <a:t> has rich </a:t>
            </a:r>
            <a:r>
              <a:rPr lang="fr-CA" sz="2800" dirty="0" err="1"/>
              <a:t>vocabulary</a:t>
            </a:r>
            <a:r>
              <a:rPr lang="fr-CA" sz="2800" dirty="0"/>
              <a:t> and </a:t>
            </a:r>
            <a:r>
              <a:rPr lang="fr-CA" sz="2800" dirty="0" err="1"/>
              <a:t>proper</a:t>
            </a:r>
            <a:r>
              <a:rPr lang="fr-CA" sz="2800" dirty="0"/>
              <a:t> </a:t>
            </a:r>
            <a:r>
              <a:rPr lang="fr-CA" sz="2800" dirty="0" err="1"/>
              <a:t>grammar</a:t>
            </a:r>
            <a:r>
              <a:rPr lang="fr-CA" sz="2800" dirty="0"/>
              <a:t> are </a:t>
            </a:r>
            <a:r>
              <a:rPr lang="fr-CA" sz="2800" dirty="0" err="1"/>
              <a:t>skills</a:t>
            </a:r>
            <a:r>
              <a:rPr lang="fr-CA" sz="2800" dirty="0"/>
              <a:t> </a:t>
            </a:r>
            <a:r>
              <a:rPr lang="fr-CA" sz="2800" dirty="0" err="1"/>
              <a:t>that</a:t>
            </a:r>
            <a:r>
              <a:rPr lang="fr-CA" sz="2800" dirty="0"/>
              <a:t> </a:t>
            </a:r>
            <a:r>
              <a:rPr lang="fr-CA" sz="2800" dirty="0" err="1"/>
              <a:t>transfer</a:t>
            </a:r>
            <a:r>
              <a:rPr lang="fr-CA" sz="2800" dirty="0"/>
              <a:t> </a:t>
            </a:r>
            <a:r>
              <a:rPr lang="fr-CA" sz="2800" dirty="0" err="1"/>
              <a:t>between</a:t>
            </a:r>
            <a:r>
              <a:rPr lang="fr-CA" sz="2800" dirty="0"/>
              <a:t> </a:t>
            </a:r>
            <a:r>
              <a:rPr lang="fr-CA" sz="2800" dirty="0" err="1"/>
              <a:t>languages</a:t>
            </a:r>
            <a:r>
              <a:rPr lang="fr-CA" sz="2800" dirty="0"/>
              <a:t> and have </a:t>
            </a:r>
            <a:r>
              <a:rPr lang="fr-CA" sz="2800" dirty="0" err="1"/>
              <a:t>huge</a:t>
            </a:r>
            <a:r>
              <a:rPr lang="fr-CA" sz="2800" dirty="0"/>
              <a:t> impacts on a </a:t>
            </a:r>
            <a:r>
              <a:rPr lang="fr-CA" sz="2800" dirty="0" err="1"/>
              <a:t>student’s</a:t>
            </a:r>
            <a:r>
              <a:rPr lang="fr-CA" sz="2800" dirty="0"/>
              <a:t> </a:t>
            </a:r>
            <a:r>
              <a:rPr lang="fr-CA" sz="2800" dirty="0" err="1"/>
              <a:t>success</a:t>
            </a:r>
            <a:r>
              <a:rPr lang="fr-CA" sz="2800" dirty="0"/>
              <a:t> and confidence.</a:t>
            </a:r>
          </a:p>
          <a:p>
            <a:endParaRPr lang="en-US" sz="2800" dirty="0"/>
          </a:p>
        </p:txBody>
      </p:sp>
      <p:pic>
        <p:nvPicPr>
          <p:cNvPr id="30" name="Picture 29" descr="Logo&#10;&#10;Description automatically generated">
            <a:extLst>
              <a:ext uri="{FF2B5EF4-FFF2-40B4-BE49-F238E27FC236}">
                <a16:creationId xmlns:a16="http://schemas.microsoft.com/office/drawing/2014/main" id="{02C46D97-FD1C-42A2-82FB-16CC184D57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87613" y="173610"/>
            <a:ext cx="1337086" cy="871980"/>
          </a:xfrm>
          <a:prstGeom prst="rect">
            <a:avLst/>
          </a:prstGeom>
        </p:spPr>
      </p:pic>
    </p:spTree>
    <p:extLst>
      <p:ext uri="{BB962C8B-B14F-4D97-AF65-F5344CB8AC3E}">
        <p14:creationId xmlns:p14="http://schemas.microsoft.com/office/powerpoint/2010/main" val="8092183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nchor="t">
            <a:normAutofit/>
          </a:bodyPr>
          <a:lstStyle/>
          <a:p>
            <a:r>
              <a:rPr lang="en-US" dirty="0"/>
              <a:t>Student Council and our Grade 12 students in French Immersion</a:t>
            </a:r>
          </a:p>
        </p:txBody>
      </p:sp>
      <p:sp>
        <p:nvSpPr>
          <p:cNvPr id="3" name="Content Placeholder 2"/>
          <p:cNvSpPr>
            <a:spLocks noGrp="1"/>
          </p:cNvSpPr>
          <p:nvPr>
            <p:ph idx="1"/>
          </p:nvPr>
        </p:nvSpPr>
        <p:spPr>
          <a:xfrm>
            <a:off x="7161451" y="2260675"/>
            <a:ext cx="2750193" cy="3779429"/>
          </a:xfrm>
        </p:spPr>
        <p:txBody>
          <a:bodyPr vert="horz" lIns="91440" tIns="45720" rIns="91440" bIns="45720" rtlCol="0">
            <a:normAutofit/>
          </a:bodyPr>
          <a:lstStyle/>
          <a:p>
            <a:r>
              <a:rPr lang="en-US" sz="2400" dirty="0"/>
              <a:t>Leadership</a:t>
            </a:r>
          </a:p>
          <a:p>
            <a:r>
              <a:rPr lang="en-US" sz="2400" dirty="0"/>
              <a:t>Volunteerism</a:t>
            </a:r>
          </a:p>
          <a:p>
            <a:r>
              <a:rPr lang="en-US" sz="2400" dirty="0"/>
              <a:t>Community</a:t>
            </a:r>
          </a:p>
          <a:p>
            <a:endParaRPr lang="en-US" dirty="0"/>
          </a:p>
        </p:txBody>
      </p:sp>
      <p:pic>
        <p:nvPicPr>
          <p:cNvPr id="4" name="Picture 4" descr="A group of people posing for a photo&#10;&#10;Description generated with very high confidence">
            <a:extLst>
              <a:ext uri="{FF2B5EF4-FFF2-40B4-BE49-F238E27FC236}">
                <a16:creationId xmlns:a16="http://schemas.microsoft.com/office/drawing/2014/main" id="{53E4DB0C-977D-4E75-A057-579462B6DABF}"/>
              </a:ext>
            </a:extLst>
          </p:cNvPr>
          <p:cNvPicPr>
            <a:picLocks noChangeAspect="1"/>
          </p:cNvPicPr>
          <p:nvPr/>
        </p:nvPicPr>
        <p:blipFill rotWithShape="1">
          <a:blip r:embed="rId2"/>
          <a:srcRect l="12390" t="18542" r="6000"/>
          <a:stretch/>
        </p:blipFill>
        <p:spPr>
          <a:xfrm>
            <a:off x="775574" y="2260675"/>
            <a:ext cx="6160264" cy="3678084"/>
          </a:xfrm>
          <a:prstGeom prst="rect">
            <a:avLst/>
          </a:prstGeom>
        </p:spPr>
      </p:pic>
      <p:pic>
        <p:nvPicPr>
          <p:cNvPr id="5" name="Picture 4" descr="Logo&#10;&#10;Description automatically generated">
            <a:extLst>
              <a:ext uri="{FF2B5EF4-FFF2-40B4-BE49-F238E27FC236}">
                <a16:creationId xmlns:a16="http://schemas.microsoft.com/office/drawing/2014/main" id="{F740D986-6CD5-44CA-85A1-11473AD492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87613" y="173610"/>
            <a:ext cx="1337086" cy="871980"/>
          </a:xfrm>
          <a:prstGeom prst="rect">
            <a:avLst/>
          </a:prstGeom>
        </p:spPr>
      </p:pic>
    </p:spTree>
    <p:extLst>
      <p:ext uri="{BB962C8B-B14F-4D97-AF65-F5344CB8AC3E}">
        <p14:creationId xmlns:p14="http://schemas.microsoft.com/office/powerpoint/2010/main" val="3875422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5851" y="318515"/>
            <a:ext cx="8188152" cy="1176910"/>
          </a:xfrm>
        </p:spPr>
        <p:txBody>
          <a:bodyPr anchor="ctr">
            <a:noAutofit/>
          </a:bodyPr>
          <a:lstStyle/>
          <a:p>
            <a:r>
              <a:rPr lang="en-US" sz="4000" dirty="0"/>
              <a:t>We are most proud of:</a:t>
            </a:r>
          </a:p>
        </p:txBody>
      </p:sp>
      <p:sp>
        <p:nvSpPr>
          <p:cNvPr id="3" name="Content Placeholder 2"/>
          <p:cNvSpPr>
            <a:spLocks noGrp="1"/>
          </p:cNvSpPr>
          <p:nvPr>
            <p:ph idx="1"/>
          </p:nvPr>
        </p:nvSpPr>
        <p:spPr>
          <a:xfrm>
            <a:off x="1085851" y="1495425"/>
            <a:ext cx="8534400" cy="5225035"/>
          </a:xfrm>
          <a:noFill/>
        </p:spPr>
        <p:txBody>
          <a:bodyPr anchor="t">
            <a:normAutofit/>
          </a:bodyPr>
          <a:lstStyle/>
          <a:p>
            <a:pPr marL="585216" lvl="1" indent="-457200"/>
            <a:r>
              <a:rPr lang="en-US" sz="2800" dirty="0">
                <a:latin typeface="+mn-lt"/>
              </a:rPr>
              <a:t>We offer the following courses in French - French Language Arts, Biology, Chemistry, Social Studies, Math at all levels as well as Science 10.</a:t>
            </a:r>
            <a:endParaRPr lang="en-US" sz="2800" dirty="0">
              <a:solidFill>
                <a:schemeClr val="tx1"/>
              </a:solidFill>
              <a:latin typeface="+mn-lt"/>
              <a:cs typeface="+mj-ea"/>
            </a:endParaRPr>
          </a:p>
          <a:p>
            <a:pPr marL="585216" lvl="1" indent="-457200"/>
            <a:r>
              <a:rPr lang="en-US" sz="2800" dirty="0">
                <a:latin typeface="+mn-lt"/>
              </a:rPr>
              <a:t>Great retention rate from Jr. High to Sr. High year after year</a:t>
            </a:r>
            <a:endParaRPr lang="en-US" sz="2800" dirty="0">
              <a:solidFill>
                <a:schemeClr val="tx1"/>
              </a:solidFill>
              <a:latin typeface="+mn-lt"/>
              <a:cs typeface="+mj-ea"/>
            </a:endParaRPr>
          </a:p>
          <a:p>
            <a:pPr marL="585216" lvl="1" indent="-457200"/>
            <a:r>
              <a:rPr lang="en-US" sz="2800" dirty="0">
                <a:latin typeface="+mn-lt"/>
              </a:rPr>
              <a:t>Great rapport and relationship with each class/grade year after year</a:t>
            </a:r>
            <a:endParaRPr lang="en-US" sz="2800" dirty="0">
              <a:solidFill>
                <a:schemeClr val="tx1"/>
              </a:solidFill>
              <a:latin typeface="+mn-lt"/>
              <a:cs typeface="+mj-ea"/>
            </a:endParaRPr>
          </a:p>
          <a:p>
            <a:pPr marL="585216" lvl="1" indent="-457200"/>
            <a:r>
              <a:rPr lang="en-US" sz="2800" dirty="0">
                <a:latin typeface="+mn-lt"/>
              </a:rPr>
              <a:t>Strong results and performance on provincial achievement tests (Grade 9) and diploma exams Grade 12) yearly</a:t>
            </a:r>
            <a:br>
              <a:rPr lang="en-US" sz="2800" dirty="0">
                <a:solidFill>
                  <a:schemeClr val="tx1"/>
                </a:solidFill>
                <a:latin typeface="+mn-lt"/>
                <a:cs typeface="+mj-ea"/>
              </a:rPr>
            </a:br>
            <a:endParaRPr lang="en-US" sz="2800" dirty="0">
              <a:solidFill>
                <a:schemeClr val="tx1"/>
              </a:solidFill>
              <a:latin typeface="+mn-lt"/>
              <a:cs typeface="+mj-ea"/>
            </a:endParaRPr>
          </a:p>
          <a:p>
            <a:endParaRPr lang="en-US" sz="2800" dirty="0"/>
          </a:p>
        </p:txBody>
      </p:sp>
      <p:pic>
        <p:nvPicPr>
          <p:cNvPr id="30" name="Picture 29" descr="Logo&#10;&#10;Description automatically generated">
            <a:extLst>
              <a:ext uri="{FF2B5EF4-FFF2-40B4-BE49-F238E27FC236}">
                <a16:creationId xmlns:a16="http://schemas.microsoft.com/office/drawing/2014/main" id="{02C46D97-FD1C-42A2-82FB-16CC184D57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87613" y="173610"/>
            <a:ext cx="1337086" cy="871980"/>
          </a:xfrm>
          <a:prstGeom prst="rect">
            <a:avLst/>
          </a:prstGeom>
        </p:spPr>
      </p:pic>
    </p:spTree>
    <p:extLst>
      <p:ext uri="{BB962C8B-B14F-4D97-AF65-F5344CB8AC3E}">
        <p14:creationId xmlns:p14="http://schemas.microsoft.com/office/powerpoint/2010/main" val="22182206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5851" y="318515"/>
            <a:ext cx="8188152" cy="1176910"/>
          </a:xfrm>
        </p:spPr>
        <p:txBody>
          <a:bodyPr anchor="ctr">
            <a:noAutofit/>
          </a:bodyPr>
          <a:lstStyle/>
          <a:p>
            <a:r>
              <a:rPr lang="en-US" sz="4000" dirty="0"/>
              <a:t>We are most proud of:</a:t>
            </a:r>
          </a:p>
        </p:txBody>
      </p:sp>
      <p:sp>
        <p:nvSpPr>
          <p:cNvPr id="3" name="Content Placeholder 2"/>
          <p:cNvSpPr>
            <a:spLocks noGrp="1"/>
          </p:cNvSpPr>
          <p:nvPr>
            <p:ph idx="1"/>
          </p:nvPr>
        </p:nvSpPr>
        <p:spPr>
          <a:xfrm>
            <a:off x="1085851" y="1495426"/>
            <a:ext cx="8534400" cy="5044060"/>
          </a:xfrm>
          <a:noFill/>
        </p:spPr>
        <p:txBody>
          <a:bodyPr anchor="t">
            <a:normAutofit fontScale="92500"/>
          </a:bodyPr>
          <a:lstStyle/>
          <a:p>
            <a:pPr marL="585216" lvl="1" indent="-457200"/>
            <a:r>
              <a:rPr lang="en-US" sz="2800" dirty="0">
                <a:latin typeface="+mn-lt"/>
              </a:rPr>
              <a:t>Strong rate of participation from French Immersion students and success in sports, band, drama, exchanges, etc.</a:t>
            </a:r>
            <a:endParaRPr lang="en-US" sz="2800" dirty="0">
              <a:solidFill>
                <a:schemeClr val="tx1"/>
              </a:solidFill>
              <a:latin typeface="+mn-lt"/>
              <a:cs typeface="+mj-ea"/>
            </a:endParaRPr>
          </a:p>
          <a:p>
            <a:pPr marL="585216" lvl="1" indent="-457200"/>
            <a:r>
              <a:rPr lang="en-US" sz="2800" dirty="0">
                <a:latin typeface="+mn-lt"/>
              </a:rPr>
              <a:t>Maintaining a strong enrollment since beginning in 1989-90</a:t>
            </a:r>
            <a:endParaRPr lang="en-US" sz="2800" dirty="0">
              <a:solidFill>
                <a:schemeClr val="tx1"/>
              </a:solidFill>
              <a:latin typeface="+mn-lt"/>
              <a:cs typeface="+mj-ea"/>
            </a:endParaRPr>
          </a:p>
          <a:p>
            <a:pPr marL="585216" lvl="1" indent="-457200"/>
            <a:r>
              <a:rPr lang="en-US" sz="2800" dirty="0">
                <a:latin typeface="+mn-lt"/>
              </a:rPr>
              <a:t>Many graduates continue on to Campus Saint Jean University of Alberta (French University program)</a:t>
            </a:r>
            <a:endParaRPr lang="en-US" sz="2800" dirty="0">
              <a:solidFill>
                <a:schemeClr val="tx1"/>
              </a:solidFill>
              <a:latin typeface="+mn-lt"/>
              <a:cs typeface="+mj-ea"/>
            </a:endParaRPr>
          </a:p>
          <a:p>
            <a:pPr marL="585216" lvl="1" indent="-457200"/>
            <a:r>
              <a:rPr lang="en-US" sz="2800" dirty="0">
                <a:latin typeface="+mn-lt"/>
              </a:rPr>
              <a:t>Strong local Canadian Parents for French chapter (Ardrossan) that supports our program</a:t>
            </a:r>
            <a:endParaRPr lang="en-US" sz="2800" dirty="0">
              <a:solidFill>
                <a:schemeClr val="tx1"/>
              </a:solidFill>
              <a:latin typeface="+mn-lt"/>
              <a:cs typeface="+mj-ea"/>
            </a:endParaRPr>
          </a:p>
          <a:p>
            <a:pPr marL="585216" lvl="1" indent="-457200"/>
            <a:r>
              <a:rPr lang="en-US" sz="2800" dirty="0">
                <a:latin typeface="+mn-lt"/>
              </a:rPr>
              <a:t>Possibilities for exchange programs to Québec and France</a:t>
            </a:r>
            <a:endParaRPr kumimoji="0" lang="fr-CA" sz="2300" b="0" i="0" u="none" strike="noStrike" kern="1200" cap="none" spc="0" normalizeH="0" baseline="0" noProof="0" dirty="0">
              <a:ln>
                <a:noFill/>
              </a:ln>
              <a:solidFill>
                <a:prstClr val="black">
                  <a:lumMod val="75000"/>
                  <a:lumOff val="25000"/>
                </a:prstClr>
              </a:solidFill>
              <a:effectLst/>
              <a:uLnTx/>
              <a:uFillTx/>
              <a:ea typeface="+mn-ea"/>
              <a:cs typeface="+mn-cs"/>
            </a:endParaRPr>
          </a:p>
          <a:p>
            <a:endParaRPr lang="en-US" sz="2800" dirty="0"/>
          </a:p>
        </p:txBody>
      </p:sp>
      <p:pic>
        <p:nvPicPr>
          <p:cNvPr id="30" name="Picture 29" descr="Logo&#10;&#10;Description automatically generated">
            <a:extLst>
              <a:ext uri="{FF2B5EF4-FFF2-40B4-BE49-F238E27FC236}">
                <a16:creationId xmlns:a16="http://schemas.microsoft.com/office/drawing/2014/main" id="{02C46D97-FD1C-42A2-82FB-16CC184D57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87613" y="173610"/>
            <a:ext cx="1337086" cy="871980"/>
          </a:xfrm>
          <a:prstGeom prst="rect">
            <a:avLst/>
          </a:prstGeom>
        </p:spPr>
      </p:pic>
    </p:spTree>
    <p:extLst>
      <p:ext uri="{BB962C8B-B14F-4D97-AF65-F5344CB8AC3E}">
        <p14:creationId xmlns:p14="http://schemas.microsoft.com/office/powerpoint/2010/main" val="14936991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9653" y="318515"/>
            <a:ext cx="8194350" cy="1025544"/>
          </a:xfrm>
        </p:spPr>
        <p:txBody>
          <a:bodyPr anchor="ctr">
            <a:noAutofit/>
          </a:bodyPr>
          <a:lstStyle/>
          <a:p>
            <a:r>
              <a:rPr lang="en-US" sz="4000" dirty="0"/>
              <a:t>Campus St. Jean</a:t>
            </a:r>
          </a:p>
        </p:txBody>
      </p:sp>
      <p:pic>
        <p:nvPicPr>
          <p:cNvPr id="30" name="Picture 29" descr="Logo&#10;&#10;Description automatically generated">
            <a:extLst>
              <a:ext uri="{FF2B5EF4-FFF2-40B4-BE49-F238E27FC236}">
                <a16:creationId xmlns:a16="http://schemas.microsoft.com/office/drawing/2014/main" id="{02C46D97-FD1C-42A2-82FB-16CC184D57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87613" y="173610"/>
            <a:ext cx="1337086" cy="871980"/>
          </a:xfrm>
          <a:prstGeom prst="rect">
            <a:avLst/>
          </a:prstGeom>
        </p:spPr>
      </p:pic>
      <p:sp>
        <p:nvSpPr>
          <p:cNvPr id="5" name="Content Placeholder 4">
            <a:extLst>
              <a:ext uri="{FF2B5EF4-FFF2-40B4-BE49-F238E27FC236}">
                <a16:creationId xmlns:a16="http://schemas.microsoft.com/office/drawing/2014/main" id="{ED70DC9A-53B9-483F-8ED8-B0E850A50CA7}"/>
              </a:ext>
            </a:extLst>
          </p:cNvPr>
          <p:cNvSpPr>
            <a:spLocks noGrp="1"/>
          </p:cNvSpPr>
          <p:nvPr>
            <p:ph idx="1"/>
          </p:nvPr>
        </p:nvSpPr>
        <p:spPr>
          <a:xfrm>
            <a:off x="1079653" y="1344059"/>
            <a:ext cx="9518574" cy="5195426"/>
          </a:xfrm>
        </p:spPr>
        <p:txBody>
          <a:bodyPr>
            <a:normAutofit/>
          </a:bodyPr>
          <a:lstStyle/>
          <a:p>
            <a:pPr marR="1117600" rtl="0">
              <a:spcBef>
                <a:spcPts val="1900"/>
              </a:spcBef>
            </a:pPr>
            <a:r>
              <a:rPr lang="en-US" sz="2000" b="0" i="0" u="none" strike="noStrike" dirty="0">
                <a:solidFill>
                  <a:srgbClr val="3D4A43"/>
                </a:solidFill>
                <a:effectLst/>
              </a:rPr>
              <a:t>Discover ten reasons why you should choose the University of Alberta's Campus Saint-Jean for your studies:</a:t>
            </a:r>
            <a:endParaRPr lang="en-US" sz="2000" b="0" dirty="0">
              <a:effectLst/>
            </a:endParaRPr>
          </a:p>
          <a:p>
            <a:pPr marR="1117600" lvl="1" fontAlgn="base">
              <a:spcBef>
                <a:spcPts val="600"/>
              </a:spcBef>
              <a:spcAft>
                <a:spcPts val="600"/>
              </a:spcAft>
            </a:pPr>
            <a:r>
              <a:rPr lang="en-US" sz="1800" b="0" i="0" u="none" strike="noStrike" dirty="0">
                <a:solidFill>
                  <a:srgbClr val="3D4A43"/>
                </a:solidFill>
                <a:effectLst/>
              </a:rPr>
              <a:t>Learn in French in Greater Western Canada.</a:t>
            </a:r>
          </a:p>
          <a:p>
            <a:pPr marR="1117600" lvl="1" fontAlgn="base">
              <a:spcBef>
                <a:spcPts val="0"/>
              </a:spcBef>
              <a:spcAft>
                <a:spcPts val="600"/>
              </a:spcAft>
            </a:pPr>
            <a:r>
              <a:rPr lang="en-US" sz="1800" b="0" i="0" u="none" strike="noStrike" dirty="0">
                <a:solidFill>
                  <a:srgbClr val="3D4A43"/>
                </a:solidFill>
                <a:effectLst/>
              </a:rPr>
              <a:t>Enjoy a diversified program of bursaries and grants.</a:t>
            </a:r>
          </a:p>
          <a:p>
            <a:pPr marR="1117600" lvl="1" fontAlgn="base">
              <a:spcBef>
                <a:spcPts val="0"/>
              </a:spcBef>
              <a:spcAft>
                <a:spcPts val="600"/>
              </a:spcAft>
            </a:pPr>
            <a:r>
              <a:rPr lang="en-US" sz="1800" b="0" i="0" u="none" strike="noStrike" dirty="0">
                <a:solidFill>
                  <a:srgbClr val="3D4A43"/>
                </a:solidFill>
                <a:effectLst/>
              </a:rPr>
              <a:t>Take full advantage of numerous international exchange training possibilities.</a:t>
            </a:r>
          </a:p>
          <a:p>
            <a:pPr marR="1117600" lvl="1" fontAlgn="base">
              <a:spcBef>
                <a:spcPts val="0"/>
              </a:spcBef>
              <a:spcAft>
                <a:spcPts val="600"/>
              </a:spcAft>
            </a:pPr>
            <a:r>
              <a:rPr lang="en-US" sz="1800" b="0" i="0" u="none" strike="noStrike" dirty="0">
                <a:solidFill>
                  <a:srgbClr val="3D4A43"/>
                </a:solidFill>
                <a:effectLst/>
              </a:rPr>
              <a:t>Explore the richness of inclusive and cultural diversity.</a:t>
            </a:r>
          </a:p>
          <a:p>
            <a:pPr marR="1117600" lvl="1" fontAlgn="base">
              <a:spcBef>
                <a:spcPts val="0"/>
              </a:spcBef>
              <a:spcAft>
                <a:spcPts val="600"/>
              </a:spcAft>
            </a:pPr>
            <a:r>
              <a:rPr lang="en-US" sz="1800" b="0" i="0" u="none" strike="noStrike" dirty="0">
                <a:solidFill>
                  <a:srgbClr val="3D4A43"/>
                </a:solidFill>
                <a:effectLst/>
              </a:rPr>
              <a:t>Access tailored courses thanks to customized supervision.</a:t>
            </a:r>
          </a:p>
          <a:p>
            <a:pPr marR="1117600" lvl="1" fontAlgn="base">
              <a:spcBef>
                <a:spcPts val="0"/>
              </a:spcBef>
              <a:spcAft>
                <a:spcPts val="600"/>
              </a:spcAft>
            </a:pPr>
            <a:r>
              <a:rPr lang="en-US" sz="1800" b="0" i="0" u="none" strike="noStrike" dirty="0">
                <a:solidFill>
                  <a:srgbClr val="3D4A43"/>
                </a:solidFill>
                <a:effectLst/>
              </a:rPr>
              <a:t>Benefit from the use of the latest technology.</a:t>
            </a:r>
          </a:p>
          <a:p>
            <a:pPr marR="1117600" lvl="1" fontAlgn="base">
              <a:spcBef>
                <a:spcPts val="0"/>
              </a:spcBef>
              <a:spcAft>
                <a:spcPts val="600"/>
              </a:spcAft>
            </a:pPr>
            <a:r>
              <a:rPr lang="en-US" sz="1800" b="0" i="0" u="none" strike="noStrike" dirty="0">
                <a:solidFill>
                  <a:srgbClr val="3D4A43"/>
                </a:solidFill>
                <a:effectLst/>
              </a:rPr>
              <a:t>Learn or improve another language.</a:t>
            </a:r>
          </a:p>
          <a:p>
            <a:pPr marR="1117600" lvl="1" fontAlgn="base">
              <a:spcBef>
                <a:spcPts val="0"/>
              </a:spcBef>
              <a:spcAft>
                <a:spcPts val="600"/>
              </a:spcAft>
            </a:pPr>
            <a:r>
              <a:rPr lang="en-US" sz="1800" b="0" i="0" u="none" strike="noStrike" dirty="0">
                <a:solidFill>
                  <a:srgbClr val="3D4A43"/>
                </a:solidFill>
                <a:effectLst/>
              </a:rPr>
              <a:t>Live a full, stimulating and enriching student life among 1000 students.</a:t>
            </a:r>
          </a:p>
          <a:p>
            <a:pPr marR="1117600" lvl="1" fontAlgn="base">
              <a:spcBef>
                <a:spcPts val="0"/>
              </a:spcBef>
              <a:spcAft>
                <a:spcPts val="600"/>
              </a:spcAft>
            </a:pPr>
            <a:r>
              <a:rPr lang="en-US" sz="1800" b="0" i="0" u="none" strike="noStrike" dirty="0">
                <a:solidFill>
                  <a:srgbClr val="3D4A43"/>
                </a:solidFill>
                <a:effectLst/>
              </a:rPr>
              <a:t>Develop your skills thanks to a wide variety of complementary programs.</a:t>
            </a:r>
          </a:p>
          <a:p>
            <a:pPr marR="1117600" lvl="1" fontAlgn="base">
              <a:spcBef>
                <a:spcPts val="0"/>
              </a:spcBef>
              <a:spcAft>
                <a:spcPts val="600"/>
              </a:spcAft>
            </a:pPr>
            <a:r>
              <a:rPr lang="en-US" sz="1800" b="0" i="0" u="none" strike="noStrike" dirty="0">
                <a:solidFill>
                  <a:srgbClr val="3D4A43"/>
                </a:solidFill>
                <a:effectLst/>
              </a:rPr>
              <a:t>Launch yourself into a career thanks to your leadership skills acquired along with a prestigious degree from the University of Alberta.</a:t>
            </a:r>
          </a:p>
          <a:p>
            <a:endParaRPr lang="en-US" dirty="0"/>
          </a:p>
        </p:txBody>
      </p:sp>
      <p:sp>
        <p:nvSpPr>
          <p:cNvPr id="10" name="TextBox 9">
            <a:extLst>
              <a:ext uri="{FF2B5EF4-FFF2-40B4-BE49-F238E27FC236}">
                <a16:creationId xmlns:a16="http://schemas.microsoft.com/office/drawing/2014/main" id="{FF9EAA90-E976-47A0-B8A8-51EA8F8DFE4F}"/>
              </a:ext>
            </a:extLst>
          </p:cNvPr>
          <p:cNvSpPr txBox="1"/>
          <p:nvPr/>
        </p:nvSpPr>
        <p:spPr>
          <a:xfrm>
            <a:off x="3051672" y="3247088"/>
            <a:ext cx="6103344" cy="369332"/>
          </a:xfrm>
          <a:prstGeom prst="rect">
            <a:avLst/>
          </a:prstGeom>
          <a:noFill/>
        </p:spPr>
        <p:txBody>
          <a:bodyPr wrap="square">
            <a:spAutoFit/>
          </a:bodyPr>
          <a:lstStyle/>
          <a:p>
            <a:r>
              <a:rPr lang="en-US" b="0" dirty="0">
                <a:effectLst/>
              </a:rPr>
              <a:t> </a:t>
            </a:r>
            <a:endParaRPr lang="en-US" dirty="0"/>
          </a:p>
        </p:txBody>
      </p:sp>
    </p:spTree>
    <p:extLst>
      <p:ext uri="{BB962C8B-B14F-4D97-AF65-F5344CB8AC3E}">
        <p14:creationId xmlns:p14="http://schemas.microsoft.com/office/powerpoint/2010/main" val="5786345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9653" y="318515"/>
            <a:ext cx="8194350" cy="1176910"/>
          </a:xfrm>
        </p:spPr>
        <p:txBody>
          <a:bodyPr anchor="ctr">
            <a:noAutofit/>
          </a:bodyPr>
          <a:lstStyle/>
          <a:p>
            <a:r>
              <a:rPr lang="en-US" sz="4000" dirty="0"/>
              <a:t>Campus St. Jean</a:t>
            </a:r>
          </a:p>
        </p:txBody>
      </p:sp>
      <p:pic>
        <p:nvPicPr>
          <p:cNvPr id="30" name="Picture 29" descr="Logo&#10;&#10;Description automatically generated">
            <a:extLst>
              <a:ext uri="{FF2B5EF4-FFF2-40B4-BE49-F238E27FC236}">
                <a16:creationId xmlns:a16="http://schemas.microsoft.com/office/drawing/2014/main" id="{02C46D97-FD1C-42A2-82FB-16CC184D57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87613" y="173610"/>
            <a:ext cx="1337086" cy="871980"/>
          </a:xfrm>
          <a:prstGeom prst="rect">
            <a:avLst/>
          </a:prstGeom>
        </p:spPr>
      </p:pic>
      <p:sp>
        <p:nvSpPr>
          <p:cNvPr id="5" name="Content Placeholder 4">
            <a:extLst>
              <a:ext uri="{FF2B5EF4-FFF2-40B4-BE49-F238E27FC236}">
                <a16:creationId xmlns:a16="http://schemas.microsoft.com/office/drawing/2014/main" id="{ED70DC9A-53B9-483F-8ED8-B0E850A50CA7}"/>
              </a:ext>
            </a:extLst>
          </p:cNvPr>
          <p:cNvSpPr>
            <a:spLocks noGrp="1"/>
          </p:cNvSpPr>
          <p:nvPr>
            <p:ph idx="1"/>
          </p:nvPr>
        </p:nvSpPr>
        <p:spPr>
          <a:xfrm>
            <a:off x="1079653" y="1377108"/>
            <a:ext cx="8835527" cy="4943009"/>
          </a:xfrm>
        </p:spPr>
        <p:txBody>
          <a:bodyPr>
            <a:normAutofit/>
          </a:bodyPr>
          <a:lstStyle/>
          <a:p>
            <a:pPr marL="0" indent="0" rtl="0">
              <a:spcBef>
                <a:spcPts val="0"/>
              </a:spcBef>
              <a:spcAft>
                <a:spcPts val="1200"/>
              </a:spcAft>
              <a:buNone/>
            </a:pPr>
            <a:r>
              <a:rPr lang="en-US" sz="1800" b="0" i="0" u="none" strike="noStrike" dirty="0">
                <a:solidFill>
                  <a:srgbClr val="3D4A43"/>
                </a:solidFill>
                <a:effectLst/>
              </a:rPr>
              <a:t>Campus Saint-Jean offers Bachelor programs in a wide realm of disciplines. With programs in the Arts, Commerce, and Education, to the Sciences, and specialized programs in Nursing, Engineering, and Environmental Conservation Sciences, you can explore and customize your education to fit your areas of interest and study.</a:t>
            </a:r>
            <a:endParaRPr lang="en-US" b="0" dirty="0">
              <a:effectLst/>
            </a:endParaRPr>
          </a:p>
          <a:p>
            <a:pPr fontAlgn="base">
              <a:spcBef>
                <a:spcPts val="0"/>
              </a:spcBef>
              <a:spcAft>
                <a:spcPts val="600"/>
              </a:spcAft>
            </a:pPr>
            <a:r>
              <a:rPr lang="en-US" sz="1800" b="0" i="0" u="none" strike="noStrike" dirty="0">
                <a:solidFill>
                  <a:srgbClr val="414E47"/>
                </a:solidFill>
                <a:effectLst/>
                <a:hlinkClick r:id="rId3"/>
              </a:rPr>
              <a:t>Satellite Campus- </a:t>
            </a:r>
            <a:r>
              <a:rPr lang="en-US" sz="1800" b="0" i="0" u="none" strike="noStrike" dirty="0" err="1">
                <a:solidFill>
                  <a:srgbClr val="414E47"/>
                </a:solidFill>
                <a:effectLst/>
                <a:hlinkClick r:id="rId3"/>
              </a:rPr>
              <a:t>BEd</a:t>
            </a:r>
            <a:endParaRPr lang="en-US" sz="1800" b="0" i="0" u="none" strike="noStrike" dirty="0">
              <a:solidFill>
                <a:srgbClr val="3D4A43"/>
              </a:solidFill>
              <a:effectLst/>
            </a:endParaRPr>
          </a:p>
          <a:p>
            <a:pPr fontAlgn="base">
              <a:spcBef>
                <a:spcPts val="0"/>
              </a:spcBef>
              <a:spcAft>
                <a:spcPts val="600"/>
              </a:spcAft>
            </a:pPr>
            <a:r>
              <a:rPr lang="en-US" sz="1800" b="0" i="0" u="none" strike="noStrike" dirty="0">
                <a:solidFill>
                  <a:srgbClr val="414E47"/>
                </a:solidFill>
                <a:effectLst/>
                <a:hlinkClick r:id="rId4"/>
              </a:rPr>
              <a:t>Bachelor of Education- Secondary route</a:t>
            </a:r>
            <a:endParaRPr lang="en-US" sz="1800" b="0" i="0" u="none" strike="noStrike" dirty="0">
              <a:solidFill>
                <a:srgbClr val="3D4A43"/>
              </a:solidFill>
              <a:effectLst/>
            </a:endParaRPr>
          </a:p>
          <a:p>
            <a:pPr fontAlgn="base">
              <a:spcBef>
                <a:spcPts val="0"/>
              </a:spcBef>
              <a:spcAft>
                <a:spcPts val="600"/>
              </a:spcAft>
            </a:pPr>
            <a:r>
              <a:rPr lang="en-US" sz="1800" b="0" i="0" u="none" strike="noStrike" dirty="0">
                <a:solidFill>
                  <a:srgbClr val="414E47"/>
                </a:solidFill>
                <a:effectLst/>
                <a:hlinkClick r:id="rId5"/>
              </a:rPr>
              <a:t>Bachelor of Education - Elementary route</a:t>
            </a:r>
            <a:endParaRPr lang="en-US" sz="1800" b="0" i="0" u="none" strike="noStrike" dirty="0">
              <a:solidFill>
                <a:srgbClr val="3D4A43"/>
              </a:solidFill>
              <a:effectLst/>
            </a:endParaRPr>
          </a:p>
          <a:p>
            <a:pPr fontAlgn="base">
              <a:spcBef>
                <a:spcPts val="0"/>
              </a:spcBef>
              <a:spcAft>
                <a:spcPts val="600"/>
              </a:spcAft>
            </a:pPr>
            <a:r>
              <a:rPr lang="en-US" sz="1800" b="0" i="0" u="none" strike="noStrike" dirty="0">
                <a:solidFill>
                  <a:srgbClr val="414E47"/>
                </a:solidFill>
                <a:effectLst/>
                <a:hlinkClick r:id="rId6"/>
              </a:rPr>
              <a:t>Education/Science Combined Degrees</a:t>
            </a:r>
            <a:endParaRPr lang="en-US" sz="1800" b="0" i="0" u="none" strike="noStrike" dirty="0">
              <a:solidFill>
                <a:srgbClr val="3D4A43"/>
              </a:solidFill>
              <a:effectLst/>
            </a:endParaRPr>
          </a:p>
          <a:p>
            <a:pPr fontAlgn="base">
              <a:spcBef>
                <a:spcPts val="0"/>
              </a:spcBef>
              <a:spcAft>
                <a:spcPts val="600"/>
              </a:spcAft>
            </a:pPr>
            <a:r>
              <a:rPr lang="en-US" sz="1800" b="0" i="0" u="none" strike="noStrike" dirty="0">
                <a:solidFill>
                  <a:srgbClr val="414E47"/>
                </a:solidFill>
                <a:effectLst/>
                <a:hlinkClick r:id="rId7"/>
              </a:rPr>
              <a:t>Bachelor of Education - After Degree</a:t>
            </a:r>
            <a:endParaRPr lang="en-US" sz="1800" b="0" i="0" u="none" strike="noStrike" dirty="0">
              <a:solidFill>
                <a:srgbClr val="3D4A43"/>
              </a:solidFill>
              <a:effectLst/>
            </a:endParaRPr>
          </a:p>
          <a:p>
            <a:pPr fontAlgn="base">
              <a:spcBef>
                <a:spcPts val="0"/>
              </a:spcBef>
              <a:spcAft>
                <a:spcPts val="600"/>
              </a:spcAft>
            </a:pPr>
            <a:r>
              <a:rPr lang="en-US" sz="1800" b="0" i="0" u="none" strike="noStrike" dirty="0">
                <a:solidFill>
                  <a:srgbClr val="414E47"/>
                </a:solidFill>
                <a:effectLst/>
                <a:hlinkClick r:id="rId8"/>
              </a:rPr>
              <a:t>Bachelor of Science</a:t>
            </a:r>
            <a:endParaRPr lang="en-US" sz="1800" b="0" i="0" u="none" strike="noStrike" dirty="0">
              <a:solidFill>
                <a:srgbClr val="3D4A43"/>
              </a:solidFill>
              <a:effectLst/>
            </a:endParaRPr>
          </a:p>
          <a:p>
            <a:pPr fontAlgn="base">
              <a:spcBef>
                <a:spcPts val="0"/>
              </a:spcBef>
              <a:spcAft>
                <a:spcPts val="600"/>
              </a:spcAft>
            </a:pPr>
            <a:r>
              <a:rPr lang="en-US" sz="1800" b="0" i="0" u="none" strike="noStrike" dirty="0">
                <a:solidFill>
                  <a:srgbClr val="414E47"/>
                </a:solidFill>
                <a:effectLst/>
                <a:hlinkClick r:id="rId9"/>
              </a:rPr>
              <a:t>Bachelor of Arts</a:t>
            </a:r>
            <a:endParaRPr lang="en-US" sz="1800" b="0" i="0" u="none" strike="noStrike" dirty="0">
              <a:solidFill>
                <a:srgbClr val="3D4A43"/>
              </a:solidFill>
              <a:effectLst/>
            </a:endParaRPr>
          </a:p>
          <a:p>
            <a:pPr fontAlgn="base">
              <a:spcBef>
                <a:spcPts val="0"/>
              </a:spcBef>
              <a:spcAft>
                <a:spcPts val="600"/>
              </a:spcAft>
            </a:pPr>
            <a:r>
              <a:rPr lang="en-US" sz="1800" b="0" i="0" u="none" strike="noStrike" dirty="0">
                <a:solidFill>
                  <a:srgbClr val="414E47"/>
                </a:solidFill>
                <a:effectLst/>
                <a:hlinkClick r:id="rId10"/>
              </a:rPr>
              <a:t>Bilingual Bachelor of Commerce</a:t>
            </a:r>
            <a:endParaRPr lang="en-US" sz="1800" b="0" i="0" u="none" strike="noStrike" dirty="0">
              <a:solidFill>
                <a:srgbClr val="3D4A43"/>
              </a:solidFill>
              <a:effectLst/>
            </a:endParaRPr>
          </a:p>
          <a:p>
            <a:pPr fontAlgn="base">
              <a:spcBef>
                <a:spcPts val="0"/>
              </a:spcBef>
              <a:spcAft>
                <a:spcPts val="600"/>
              </a:spcAft>
            </a:pPr>
            <a:r>
              <a:rPr lang="en-US" sz="1800" b="0" i="0" u="none" strike="noStrike" dirty="0">
                <a:solidFill>
                  <a:srgbClr val="414E47"/>
                </a:solidFill>
                <a:effectLst/>
                <a:hlinkClick r:id="rId11"/>
              </a:rPr>
              <a:t>Bilingual Bachelor of Science in Nursing</a:t>
            </a:r>
            <a:endParaRPr lang="en-US" sz="1800" b="0" i="0" u="none" strike="noStrike" dirty="0">
              <a:solidFill>
                <a:srgbClr val="3D4A43"/>
              </a:solidFill>
              <a:effectLst/>
            </a:endParaRPr>
          </a:p>
          <a:p>
            <a:pPr fontAlgn="base">
              <a:spcBef>
                <a:spcPts val="0"/>
              </a:spcBef>
              <a:spcAft>
                <a:spcPts val="600"/>
              </a:spcAft>
            </a:pPr>
            <a:r>
              <a:rPr lang="en-US" sz="1800" b="0" i="0" u="none" strike="noStrike" dirty="0">
                <a:solidFill>
                  <a:srgbClr val="414E47"/>
                </a:solidFill>
                <a:effectLst/>
                <a:hlinkClick r:id="rId12"/>
              </a:rPr>
              <a:t>Engineering (First year)</a:t>
            </a:r>
            <a:endParaRPr lang="en-US" sz="1800" b="0" i="0" u="none" strike="noStrike" dirty="0">
              <a:solidFill>
                <a:srgbClr val="3D4A43"/>
              </a:solidFill>
              <a:effectLst/>
            </a:endParaRPr>
          </a:p>
        </p:txBody>
      </p:sp>
      <p:sp>
        <p:nvSpPr>
          <p:cNvPr id="10" name="TextBox 9">
            <a:extLst>
              <a:ext uri="{FF2B5EF4-FFF2-40B4-BE49-F238E27FC236}">
                <a16:creationId xmlns:a16="http://schemas.microsoft.com/office/drawing/2014/main" id="{FF9EAA90-E976-47A0-B8A8-51EA8F8DFE4F}"/>
              </a:ext>
            </a:extLst>
          </p:cNvPr>
          <p:cNvSpPr txBox="1"/>
          <p:nvPr/>
        </p:nvSpPr>
        <p:spPr>
          <a:xfrm>
            <a:off x="3051672" y="3247088"/>
            <a:ext cx="6103344" cy="369332"/>
          </a:xfrm>
          <a:prstGeom prst="rect">
            <a:avLst/>
          </a:prstGeom>
          <a:noFill/>
        </p:spPr>
        <p:txBody>
          <a:bodyPr wrap="square">
            <a:spAutoFit/>
          </a:bodyPr>
          <a:lstStyle/>
          <a:p>
            <a:r>
              <a:rPr lang="en-US" b="0" dirty="0">
                <a:effectLst/>
              </a:rPr>
              <a:t> </a:t>
            </a:r>
            <a:endParaRPr lang="en-US" dirty="0"/>
          </a:p>
        </p:txBody>
      </p:sp>
    </p:spTree>
    <p:extLst>
      <p:ext uri="{BB962C8B-B14F-4D97-AF65-F5344CB8AC3E}">
        <p14:creationId xmlns:p14="http://schemas.microsoft.com/office/powerpoint/2010/main" val="36779416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5851" y="318515"/>
            <a:ext cx="8188152" cy="1176910"/>
          </a:xfrm>
        </p:spPr>
        <p:txBody>
          <a:bodyPr anchor="ctr">
            <a:noAutofit/>
          </a:bodyPr>
          <a:lstStyle/>
          <a:p>
            <a:r>
              <a:rPr lang="en-US" sz="4000" dirty="0"/>
              <a:t>Campus St. Jean</a:t>
            </a:r>
          </a:p>
        </p:txBody>
      </p:sp>
      <p:pic>
        <p:nvPicPr>
          <p:cNvPr id="30" name="Picture 29" descr="Logo&#10;&#10;Description automatically generated">
            <a:extLst>
              <a:ext uri="{FF2B5EF4-FFF2-40B4-BE49-F238E27FC236}">
                <a16:creationId xmlns:a16="http://schemas.microsoft.com/office/drawing/2014/main" id="{02C46D97-FD1C-42A2-82FB-16CC184D57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87613" y="173610"/>
            <a:ext cx="1337086" cy="871980"/>
          </a:xfrm>
          <a:prstGeom prst="rect">
            <a:avLst/>
          </a:prstGeom>
        </p:spPr>
      </p:pic>
      <p:sp>
        <p:nvSpPr>
          <p:cNvPr id="5" name="Content Placeholder 4">
            <a:extLst>
              <a:ext uri="{FF2B5EF4-FFF2-40B4-BE49-F238E27FC236}">
                <a16:creationId xmlns:a16="http://schemas.microsoft.com/office/drawing/2014/main" id="{ED70DC9A-53B9-483F-8ED8-B0E850A50CA7}"/>
              </a:ext>
            </a:extLst>
          </p:cNvPr>
          <p:cNvSpPr>
            <a:spLocks noGrp="1"/>
          </p:cNvSpPr>
          <p:nvPr>
            <p:ph idx="1"/>
          </p:nvPr>
        </p:nvSpPr>
        <p:spPr>
          <a:xfrm>
            <a:off x="1085848" y="1608463"/>
            <a:ext cx="8188153" cy="4432900"/>
          </a:xfrm>
        </p:spPr>
        <p:txBody>
          <a:bodyPr>
            <a:normAutofit/>
          </a:bodyPr>
          <a:lstStyle/>
          <a:p>
            <a:pPr marL="114300" indent="0" rtl="0">
              <a:spcBef>
                <a:spcPts val="0"/>
              </a:spcBef>
              <a:spcAft>
                <a:spcPts val="1200"/>
              </a:spcAft>
              <a:buNone/>
            </a:pPr>
            <a:r>
              <a:rPr lang="en-US" sz="2400" b="0" i="0" dirty="0">
                <a:solidFill>
                  <a:srgbClr val="3D4A43"/>
                </a:solidFill>
                <a:effectLst/>
              </a:rPr>
              <a:t>CSJ's unique academic training also offers:</a:t>
            </a:r>
            <a:endParaRPr lang="en-US" sz="2400" b="0" dirty="0">
              <a:effectLst/>
            </a:endParaRPr>
          </a:p>
          <a:p>
            <a:pPr marL="457200" rtl="0">
              <a:spcBef>
                <a:spcPts val="0"/>
              </a:spcBef>
              <a:spcAft>
                <a:spcPts val="1200"/>
              </a:spcAft>
            </a:pPr>
            <a:r>
              <a:rPr lang="en-US" sz="2400" b="0" i="0" u="none" strike="noStrike" dirty="0">
                <a:solidFill>
                  <a:srgbClr val="3D4A43"/>
                </a:solidFill>
                <a:effectLst/>
              </a:rPr>
              <a:t>A stimulating research environment for all students with a passion for their field of study - in French;</a:t>
            </a:r>
            <a:endParaRPr lang="en-US" sz="2400" b="0" dirty="0">
              <a:effectLst/>
            </a:endParaRPr>
          </a:p>
          <a:p>
            <a:pPr marL="457200" rtl="0">
              <a:spcBef>
                <a:spcPts val="0"/>
              </a:spcBef>
              <a:spcAft>
                <a:spcPts val="1200"/>
              </a:spcAft>
            </a:pPr>
            <a:r>
              <a:rPr lang="en-US" sz="2400" b="0" i="0" u="none" strike="noStrike" dirty="0">
                <a:solidFill>
                  <a:srgbClr val="3D4A43"/>
                </a:solidFill>
                <a:effectLst/>
              </a:rPr>
              <a:t>An advantageous introduction to the entire world;</a:t>
            </a:r>
            <a:endParaRPr lang="en-US" sz="2400" b="0" dirty="0">
              <a:effectLst/>
            </a:endParaRPr>
          </a:p>
          <a:p>
            <a:pPr marL="457200" rtl="0">
              <a:spcBef>
                <a:spcPts val="0"/>
              </a:spcBef>
              <a:spcAft>
                <a:spcPts val="1200"/>
              </a:spcAft>
            </a:pPr>
            <a:r>
              <a:rPr lang="en-US" sz="2400" b="0" i="0" u="none" strike="noStrike" dirty="0">
                <a:solidFill>
                  <a:srgbClr val="3D4A43"/>
                </a:solidFill>
                <a:effectLst/>
              </a:rPr>
              <a:t>Personalized instruction to ensure the student is actively involved in their training;</a:t>
            </a:r>
            <a:endParaRPr lang="en-US" sz="2400" b="0" dirty="0">
              <a:effectLst/>
            </a:endParaRPr>
          </a:p>
          <a:p>
            <a:pPr marL="457200" rtl="0">
              <a:spcBef>
                <a:spcPts val="0"/>
              </a:spcBef>
              <a:spcAft>
                <a:spcPts val="1200"/>
              </a:spcAft>
            </a:pPr>
            <a:r>
              <a:rPr lang="en-US" sz="2400" b="0" i="0" u="none" strike="noStrike" dirty="0">
                <a:solidFill>
                  <a:srgbClr val="3D4A43"/>
                </a:solidFill>
                <a:effectLst/>
              </a:rPr>
              <a:t>Staff and professors adept at stimulating class participation.</a:t>
            </a:r>
            <a:endParaRPr lang="en-US" sz="2400" b="0" dirty="0">
              <a:effectLst/>
            </a:endParaRPr>
          </a:p>
        </p:txBody>
      </p:sp>
      <p:sp>
        <p:nvSpPr>
          <p:cNvPr id="10" name="TextBox 9">
            <a:extLst>
              <a:ext uri="{FF2B5EF4-FFF2-40B4-BE49-F238E27FC236}">
                <a16:creationId xmlns:a16="http://schemas.microsoft.com/office/drawing/2014/main" id="{FF9EAA90-E976-47A0-B8A8-51EA8F8DFE4F}"/>
              </a:ext>
            </a:extLst>
          </p:cNvPr>
          <p:cNvSpPr txBox="1"/>
          <p:nvPr/>
        </p:nvSpPr>
        <p:spPr>
          <a:xfrm>
            <a:off x="3051672" y="3247088"/>
            <a:ext cx="6103344" cy="369332"/>
          </a:xfrm>
          <a:prstGeom prst="rect">
            <a:avLst/>
          </a:prstGeom>
          <a:noFill/>
        </p:spPr>
        <p:txBody>
          <a:bodyPr wrap="square">
            <a:spAutoFit/>
          </a:bodyPr>
          <a:lstStyle/>
          <a:p>
            <a:r>
              <a:rPr lang="en-US" b="0" dirty="0">
                <a:effectLst/>
              </a:rPr>
              <a:t> </a:t>
            </a:r>
            <a:endParaRPr lang="en-US" dirty="0"/>
          </a:p>
        </p:txBody>
      </p:sp>
    </p:spTree>
    <p:extLst>
      <p:ext uri="{BB962C8B-B14F-4D97-AF65-F5344CB8AC3E}">
        <p14:creationId xmlns:p14="http://schemas.microsoft.com/office/powerpoint/2010/main" val="17613378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38224" y="1592318"/>
            <a:ext cx="8520553" cy="3805182"/>
          </a:xfrm>
          <a:noFill/>
        </p:spPr>
        <p:txBody>
          <a:bodyPr anchor="ctr">
            <a:normAutofit/>
          </a:bodyPr>
          <a:lstStyle/>
          <a:p>
            <a:r>
              <a:rPr lang="en-US" sz="2800" dirty="0"/>
              <a:t>Our current grades 6 and 9 French Immersion students can continue their investment in their learning. </a:t>
            </a:r>
          </a:p>
          <a:p>
            <a:r>
              <a:rPr lang="en-US" sz="2800" dirty="0"/>
              <a:t>Students wanting to continue to enhance their French skills through French Language instruction.</a:t>
            </a:r>
          </a:p>
          <a:p>
            <a:pPr marL="0" indent="0">
              <a:buNone/>
            </a:pPr>
            <a:endParaRPr lang="en-US" sz="2800" dirty="0"/>
          </a:p>
        </p:txBody>
      </p:sp>
      <p:sp>
        <p:nvSpPr>
          <p:cNvPr id="2" name="Title 1"/>
          <p:cNvSpPr>
            <a:spLocks noGrp="1"/>
          </p:cNvSpPr>
          <p:nvPr>
            <p:ph type="title"/>
          </p:nvPr>
        </p:nvSpPr>
        <p:spPr>
          <a:xfrm>
            <a:off x="1057275" y="173612"/>
            <a:ext cx="8617302" cy="1418706"/>
          </a:xfrm>
        </p:spPr>
        <p:txBody>
          <a:bodyPr anchor="ctr">
            <a:noAutofit/>
          </a:bodyPr>
          <a:lstStyle/>
          <a:p>
            <a:r>
              <a:rPr lang="en-US" sz="4000" dirty="0"/>
              <a:t>Who should consider the EIPS French Immersion Secondary program</a:t>
            </a:r>
          </a:p>
        </p:txBody>
      </p:sp>
      <p:pic>
        <p:nvPicPr>
          <p:cNvPr id="30" name="Picture 29" descr="Logo&#10;&#10;Description automatically generated">
            <a:extLst>
              <a:ext uri="{FF2B5EF4-FFF2-40B4-BE49-F238E27FC236}">
                <a16:creationId xmlns:a16="http://schemas.microsoft.com/office/drawing/2014/main" id="{02C46D97-FD1C-42A2-82FB-16CC184D57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87613" y="173610"/>
            <a:ext cx="1337086" cy="871980"/>
          </a:xfrm>
          <a:prstGeom prst="rect">
            <a:avLst/>
          </a:prstGeom>
        </p:spPr>
      </p:pic>
      <p:pic>
        <p:nvPicPr>
          <p:cNvPr id="5" name="Picture 4" descr="Logo, company name&#10;&#10;Description automatically generated">
            <a:extLst>
              <a:ext uri="{FF2B5EF4-FFF2-40B4-BE49-F238E27FC236}">
                <a16:creationId xmlns:a16="http://schemas.microsoft.com/office/drawing/2014/main" id="{9D737FA7-847D-4053-A737-ABBD69731F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84784" y="2765189"/>
            <a:ext cx="1421871" cy="1434955"/>
          </a:xfrm>
          <a:prstGeom prst="rect">
            <a:avLst/>
          </a:prstGeom>
        </p:spPr>
      </p:pic>
    </p:spTree>
    <p:extLst>
      <p:ext uri="{BB962C8B-B14F-4D97-AF65-F5344CB8AC3E}">
        <p14:creationId xmlns:p14="http://schemas.microsoft.com/office/powerpoint/2010/main" val="20067387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5851" y="318515"/>
            <a:ext cx="8188152" cy="1176910"/>
          </a:xfrm>
        </p:spPr>
        <p:txBody>
          <a:bodyPr anchor="ctr">
            <a:noAutofit/>
          </a:bodyPr>
          <a:lstStyle/>
          <a:p>
            <a:r>
              <a:rPr lang="en-US" sz="4000" dirty="0"/>
              <a:t>Campus St. Jean</a:t>
            </a:r>
          </a:p>
        </p:txBody>
      </p:sp>
      <p:pic>
        <p:nvPicPr>
          <p:cNvPr id="30" name="Picture 29" descr="Logo&#10;&#10;Description automatically generated">
            <a:extLst>
              <a:ext uri="{FF2B5EF4-FFF2-40B4-BE49-F238E27FC236}">
                <a16:creationId xmlns:a16="http://schemas.microsoft.com/office/drawing/2014/main" id="{02C46D97-FD1C-42A2-82FB-16CC184D57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87613" y="173610"/>
            <a:ext cx="1337086" cy="871980"/>
          </a:xfrm>
          <a:prstGeom prst="rect">
            <a:avLst/>
          </a:prstGeom>
        </p:spPr>
      </p:pic>
      <p:sp>
        <p:nvSpPr>
          <p:cNvPr id="5" name="Content Placeholder 4">
            <a:extLst>
              <a:ext uri="{FF2B5EF4-FFF2-40B4-BE49-F238E27FC236}">
                <a16:creationId xmlns:a16="http://schemas.microsoft.com/office/drawing/2014/main" id="{ED70DC9A-53B9-483F-8ED8-B0E850A50CA7}"/>
              </a:ext>
            </a:extLst>
          </p:cNvPr>
          <p:cNvSpPr>
            <a:spLocks noGrp="1"/>
          </p:cNvSpPr>
          <p:nvPr>
            <p:ph idx="1"/>
          </p:nvPr>
        </p:nvSpPr>
        <p:spPr>
          <a:xfrm>
            <a:off x="1085851" y="1329090"/>
            <a:ext cx="8188153" cy="4814370"/>
          </a:xfrm>
        </p:spPr>
        <p:txBody>
          <a:bodyPr>
            <a:normAutofit/>
          </a:bodyPr>
          <a:lstStyle/>
          <a:p>
            <a:pPr marL="0" indent="0" rtl="0">
              <a:spcBef>
                <a:spcPts val="0"/>
              </a:spcBef>
              <a:spcAft>
                <a:spcPts val="200"/>
              </a:spcAft>
              <a:buNone/>
            </a:pPr>
            <a:r>
              <a:rPr lang="en-US" sz="2000" b="1" i="0" u="none" strike="noStrike" dirty="0">
                <a:solidFill>
                  <a:srgbClr val="3D4A43"/>
                </a:solidFill>
                <a:effectLst/>
              </a:rPr>
              <a:t>BEFORE APPLYING TO THE PROGRAM</a:t>
            </a:r>
            <a:endParaRPr lang="en-US" sz="2000" b="0" dirty="0">
              <a:effectLst/>
            </a:endParaRPr>
          </a:p>
          <a:p>
            <a:pPr marL="0" indent="0" rtl="0">
              <a:spcBef>
                <a:spcPts val="700"/>
              </a:spcBef>
              <a:spcAft>
                <a:spcPts val="700"/>
              </a:spcAft>
              <a:buNone/>
            </a:pPr>
            <a:endParaRPr lang="en-US" sz="2000" b="0" i="0" u="none" strike="noStrike" dirty="0">
              <a:solidFill>
                <a:srgbClr val="3D4A43"/>
              </a:solidFill>
              <a:effectLst/>
            </a:endParaRPr>
          </a:p>
          <a:p>
            <a:pPr marL="0" indent="0" rtl="0">
              <a:spcBef>
                <a:spcPts val="700"/>
              </a:spcBef>
              <a:spcAft>
                <a:spcPts val="700"/>
              </a:spcAft>
              <a:buNone/>
            </a:pPr>
            <a:r>
              <a:rPr lang="en-US" sz="2000" b="0" i="0" u="none" strike="noStrike" dirty="0">
                <a:solidFill>
                  <a:srgbClr val="3D4A43"/>
                </a:solidFill>
                <a:effectLst/>
              </a:rPr>
              <a:t>Contact our team of Public Relations Coordinators to answer any questions you may have:</a:t>
            </a:r>
            <a:endParaRPr lang="en-US" sz="2000" b="0" dirty="0">
              <a:effectLst/>
            </a:endParaRPr>
          </a:p>
          <a:p>
            <a:pPr marL="0" indent="0" rtl="0">
              <a:spcBef>
                <a:spcPts val="700"/>
              </a:spcBef>
              <a:spcAft>
                <a:spcPts val="700"/>
              </a:spcAft>
              <a:buNone/>
            </a:pPr>
            <a:endParaRPr lang="en-US" sz="2000" b="0" i="0" u="none" strike="noStrike" dirty="0">
              <a:solidFill>
                <a:srgbClr val="3D4A43"/>
              </a:solidFill>
              <a:effectLst/>
            </a:endParaRPr>
          </a:p>
          <a:p>
            <a:pPr marL="0" indent="0" rtl="0">
              <a:spcBef>
                <a:spcPts val="700"/>
              </a:spcBef>
              <a:spcAft>
                <a:spcPts val="700"/>
              </a:spcAft>
              <a:buNone/>
            </a:pPr>
            <a:r>
              <a:rPr lang="en-US" sz="2000" b="0" i="0" u="none" strike="noStrike" dirty="0">
                <a:solidFill>
                  <a:srgbClr val="3D4A43"/>
                </a:solidFill>
                <a:effectLst/>
              </a:rPr>
              <a:t>Book a virtual advising session: </a:t>
            </a:r>
            <a:r>
              <a:rPr lang="en-US" sz="2000" b="0" i="0" u="none" strike="noStrike" dirty="0">
                <a:solidFill>
                  <a:srgbClr val="007C41"/>
                </a:solidFill>
                <a:effectLst/>
                <a:hlinkClick r:id="rId3"/>
              </a:rPr>
              <a:t>uab.ca/advising</a:t>
            </a:r>
            <a:endParaRPr lang="en-US" sz="2000" b="0" dirty="0">
              <a:effectLst/>
            </a:endParaRPr>
          </a:p>
          <a:p>
            <a:pPr marL="0" indent="0" rtl="0">
              <a:spcBef>
                <a:spcPts val="700"/>
              </a:spcBef>
              <a:spcAft>
                <a:spcPts val="700"/>
              </a:spcAft>
              <a:buNone/>
            </a:pPr>
            <a:endParaRPr lang="en-US" sz="2000" b="0" i="0" u="none" strike="noStrike" dirty="0">
              <a:solidFill>
                <a:srgbClr val="3D4A43"/>
              </a:solidFill>
              <a:effectLst/>
            </a:endParaRPr>
          </a:p>
          <a:p>
            <a:pPr marL="0" indent="0" rtl="0">
              <a:spcBef>
                <a:spcPts val="700"/>
              </a:spcBef>
              <a:spcAft>
                <a:spcPts val="700"/>
              </a:spcAft>
              <a:buNone/>
            </a:pPr>
            <a:r>
              <a:rPr lang="en-US" sz="2000" b="0" i="0" u="none" strike="noStrike" dirty="0">
                <a:solidFill>
                  <a:srgbClr val="3D4A43"/>
                </a:solidFill>
                <a:effectLst/>
              </a:rPr>
              <a:t>Via Email: </a:t>
            </a:r>
            <a:r>
              <a:rPr lang="en-US" sz="2000" b="0" i="0" u="none" strike="noStrike" dirty="0">
                <a:solidFill>
                  <a:srgbClr val="007C41"/>
                </a:solidFill>
                <a:effectLst/>
              </a:rPr>
              <a:t>recrutement@csj.ualberta.ca</a:t>
            </a:r>
            <a:endParaRPr lang="en-US" sz="2000" b="0" dirty="0">
              <a:effectLst/>
            </a:endParaRPr>
          </a:p>
          <a:p>
            <a:pPr marL="0" indent="0" rtl="0">
              <a:spcBef>
                <a:spcPts val="700"/>
              </a:spcBef>
              <a:spcAft>
                <a:spcPts val="700"/>
              </a:spcAft>
              <a:buNone/>
            </a:pPr>
            <a:br>
              <a:rPr lang="en-US" sz="2000" dirty="0"/>
            </a:br>
            <a:endParaRPr lang="en-US" sz="2000" dirty="0"/>
          </a:p>
        </p:txBody>
      </p:sp>
      <p:sp>
        <p:nvSpPr>
          <p:cNvPr id="10" name="TextBox 9">
            <a:extLst>
              <a:ext uri="{FF2B5EF4-FFF2-40B4-BE49-F238E27FC236}">
                <a16:creationId xmlns:a16="http://schemas.microsoft.com/office/drawing/2014/main" id="{FF9EAA90-E976-47A0-B8A8-51EA8F8DFE4F}"/>
              </a:ext>
            </a:extLst>
          </p:cNvPr>
          <p:cNvSpPr txBox="1"/>
          <p:nvPr/>
        </p:nvSpPr>
        <p:spPr>
          <a:xfrm>
            <a:off x="3051672" y="3247088"/>
            <a:ext cx="6103344" cy="369332"/>
          </a:xfrm>
          <a:prstGeom prst="rect">
            <a:avLst/>
          </a:prstGeom>
          <a:noFill/>
        </p:spPr>
        <p:txBody>
          <a:bodyPr wrap="square">
            <a:spAutoFit/>
          </a:bodyPr>
          <a:lstStyle/>
          <a:p>
            <a:r>
              <a:rPr lang="en-US" b="0" dirty="0">
                <a:effectLst/>
              </a:rPr>
              <a:t> </a:t>
            </a:r>
            <a:endParaRPr lang="en-US" dirty="0"/>
          </a:p>
        </p:txBody>
      </p:sp>
    </p:spTree>
    <p:extLst>
      <p:ext uri="{BB962C8B-B14F-4D97-AF65-F5344CB8AC3E}">
        <p14:creationId xmlns:p14="http://schemas.microsoft.com/office/powerpoint/2010/main" val="19538007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5851" y="318515"/>
            <a:ext cx="8188152" cy="1176910"/>
          </a:xfrm>
        </p:spPr>
        <p:txBody>
          <a:bodyPr anchor="ctr">
            <a:noAutofit/>
          </a:bodyPr>
          <a:lstStyle/>
          <a:p>
            <a:r>
              <a:rPr lang="en-US" sz="4000" dirty="0"/>
              <a:t>Final Thought</a:t>
            </a:r>
          </a:p>
        </p:txBody>
      </p:sp>
      <p:sp>
        <p:nvSpPr>
          <p:cNvPr id="3" name="Content Placeholder 2"/>
          <p:cNvSpPr>
            <a:spLocks noGrp="1"/>
          </p:cNvSpPr>
          <p:nvPr>
            <p:ph idx="1"/>
          </p:nvPr>
        </p:nvSpPr>
        <p:spPr>
          <a:xfrm>
            <a:off x="1085851" y="1495425"/>
            <a:ext cx="8534400" cy="5225035"/>
          </a:xfrm>
          <a:noFill/>
        </p:spPr>
        <p:txBody>
          <a:bodyPr anchor="t">
            <a:normAutofit/>
          </a:bodyPr>
          <a:lstStyle/>
          <a:p>
            <a:pPr marL="585216" lvl="1" indent="-457200"/>
            <a:r>
              <a:rPr lang="en-US" sz="2800" dirty="0">
                <a:latin typeface="+mn-lt"/>
              </a:rPr>
              <a:t>We offer students the opportunity to enhance their French skills through core subjects. Why not embrace it? You have already invested 7 to 10 years after all…</a:t>
            </a:r>
          </a:p>
          <a:p>
            <a:pPr marL="585216" lvl="1" indent="-457200"/>
            <a:r>
              <a:rPr kumimoji="0" lang="en-US" sz="2800" b="0" i="0" u="none" strike="noStrike" kern="1200" cap="none" spc="0" normalizeH="0" baseline="0" noProof="0" dirty="0">
                <a:ln>
                  <a:noFill/>
                </a:ln>
                <a:solidFill>
                  <a:prstClr val="black">
                    <a:lumMod val="75000"/>
                    <a:lumOff val="25000"/>
                  </a:prstClr>
                </a:solidFill>
                <a:effectLst/>
                <a:uLnTx/>
                <a:uFillTx/>
                <a:ea typeface="+mn-ea"/>
                <a:cs typeface="+mn-cs"/>
              </a:rPr>
              <a:t>A </a:t>
            </a:r>
            <a:r>
              <a:rPr kumimoji="0" lang="en-US" sz="2800" b="0" i="0" u="none" strike="noStrike" kern="1200" cap="none" spc="0" normalizeH="0" baseline="0" noProof="0" dirty="0" err="1">
                <a:ln>
                  <a:noFill/>
                </a:ln>
                <a:solidFill>
                  <a:prstClr val="black">
                    <a:lumMod val="75000"/>
                    <a:lumOff val="25000"/>
                  </a:prstClr>
                </a:solidFill>
                <a:effectLst/>
                <a:uLnTx/>
                <a:uFillTx/>
                <a:ea typeface="+mn-ea"/>
                <a:cs typeface="+mn-cs"/>
              </a:rPr>
              <a:t>l’an</a:t>
            </a:r>
            <a:r>
              <a:rPr kumimoji="0" lang="en-US" sz="2800" b="0" i="0" u="none" strike="noStrike" kern="1200" cap="none" spc="0" normalizeH="0" baseline="0" noProof="0" dirty="0">
                <a:ln>
                  <a:noFill/>
                </a:ln>
                <a:solidFill>
                  <a:prstClr val="black">
                    <a:lumMod val="75000"/>
                    <a:lumOff val="25000"/>
                  </a:prstClr>
                </a:solidFill>
                <a:effectLst/>
                <a:uLnTx/>
                <a:uFillTx/>
                <a:ea typeface="+mn-ea"/>
                <a:cs typeface="+mn-cs"/>
              </a:rPr>
              <a:t> prochain!</a:t>
            </a:r>
            <a:endParaRPr kumimoji="0" lang="fr-CA" sz="2300" b="0" i="0" u="none" strike="noStrike" kern="1200" cap="none" spc="0" normalizeH="0" baseline="0" noProof="0" dirty="0">
              <a:ln>
                <a:noFill/>
              </a:ln>
              <a:solidFill>
                <a:prstClr val="black">
                  <a:lumMod val="75000"/>
                  <a:lumOff val="25000"/>
                </a:prstClr>
              </a:solidFill>
              <a:effectLst/>
              <a:uLnTx/>
              <a:uFillTx/>
              <a:ea typeface="+mn-ea"/>
              <a:cs typeface="+mn-cs"/>
            </a:endParaRPr>
          </a:p>
          <a:p>
            <a:endParaRPr lang="en-US" sz="2800" dirty="0"/>
          </a:p>
        </p:txBody>
      </p:sp>
      <p:pic>
        <p:nvPicPr>
          <p:cNvPr id="30" name="Picture 29" descr="Logo&#10;&#10;Description automatically generated">
            <a:extLst>
              <a:ext uri="{FF2B5EF4-FFF2-40B4-BE49-F238E27FC236}">
                <a16:creationId xmlns:a16="http://schemas.microsoft.com/office/drawing/2014/main" id="{02C46D97-FD1C-42A2-82FB-16CC184D57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87613" y="173610"/>
            <a:ext cx="1337086" cy="871980"/>
          </a:xfrm>
          <a:prstGeom prst="rect">
            <a:avLst/>
          </a:prstGeom>
        </p:spPr>
      </p:pic>
    </p:spTree>
    <p:extLst>
      <p:ext uri="{BB962C8B-B14F-4D97-AF65-F5344CB8AC3E}">
        <p14:creationId xmlns:p14="http://schemas.microsoft.com/office/powerpoint/2010/main" val="29094696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5851" y="318515"/>
            <a:ext cx="8188152" cy="1176910"/>
          </a:xfrm>
        </p:spPr>
        <p:txBody>
          <a:bodyPr anchor="ctr">
            <a:noAutofit/>
          </a:bodyPr>
          <a:lstStyle/>
          <a:p>
            <a:r>
              <a:rPr lang="en-US" sz="4000" dirty="0"/>
              <a:t>Questions</a:t>
            </a:r>
          </a:p>
        </p:txBody>
      </p:sp>
      <p:sp>
        <p:nvSpPr>
          <p:cNvPr id="3" name="Content Placeholder 2"/>
          <p:cNvSpPr>
            <a:spLocks noGrp="1"/>
          </p:cNvSpPr>
          <p:nvPr>
            <p:ph idx="1"/>
          </p:nvPr>
        </p:nvSpPr>
        <p:spPr>
          <a:xfrm>
            <a:off x="1085851" y="1349407"/>
            <a:ext cx="8534400" cy="5371054"/>
          </a:xfrm>
          <a:noFill/>
        </p:spPr>
        <p:txBody>
          <a:bodyPr anchor="t">
            <a:normAutofit fontScale="92500" lnSpcReduction="20000"/>
          </a:bodyPr>
          <a:lstStyle/>
          <a:p>
            <a:pPr marL="0" indent="0">
              <a:buNone/>
            </a:pPr>
            <a:r>
              <a:rPr lang="en-US" sz="3200" dirty="0"/>
              <a:t>MJ Nam, Principal, Ardrossan Junior Senior High School</a:t>
            </a:r>
          </a:p>
          <a:p>
            <a:pPr marL="0" indent="0">
              <a:buNone/>
            </a:pPr>
            <a:r>
              <a:rPr lang="en-US" sz="3200" dirty="0"/>
              <a:t>E-mail: </a:t>
            </a:r>
            <a:r>
              <a:rPr lang="en-US" sz="3200" dirty="0">
                <a:solidFill>
                  <a:schemeClr val="accent1"/>
                </a:solidFill>
                <a:hlinkClick r:id="rId2">
                  <a:extLst>
                    <a:ext uri="{A12FA001-AC4F-418D-AE19-62706E023703}">
                      <ahyp:hlinkClr xmlns:ahyp="http://schemas.microsoft.com/office/drawing/2018/hyperlinkcolor" val="tx"/>
                    </a:ext>
                  </a:extLst>
                </a:hlinkClick>
              </a:rPr>
              <a:t>MJ.Nam@eips.ca</a:t>
            </a:r>
            <a:endParaRPr lang="en-US" sz="3200" dirty="0">
              <a:solidFill>
                <a:schemeClr val="accent1"/>
              </a:solidFill>
            </a:endParaRPr>
          </a:p>
          <a:p>
            <a:pPr marL="0" indent="0">
              <a:buNone/>
            </a:pPr>
            <a:r>
              <a:rPr lang="en-US" sz="3200" dirty="0">
                <a:solidFill>
                  <a:schemeClr val="tx1"/>
                </a:solidFill>
              </a:rPr>
              <a:t>Amit Mali, Principal, Sherwood Heights</a:t>
            </a:r>
          </a:p>
          <a:p>
            <a:pPr marL="0" indent="0">
              <a:buNone/>
            </a:pPr>
            <a:r>
              <a:rPr lang="en-US" sz="3200" dirty="0">
                <a:solidFill>
                  <a:schemeClr val="tx1"/>
                </a:solidFill>
              </a:rPr>
              <a:t>E-mail: </a:t>
            </a:r>
            <a:r>
              <a:rPr lang="en-US" sz="3200" dirty="0">
                <a:solidFill>
                  <a:srgbClr val="0070C0"/>
                </a:solidFill>
                <a:hlinkClick r:id="rId3">
                  <a:extLst>
                    <a:ext uri="{A12FA001-AC4F-418D-AE19-62706E023703}">
                      <ahyp:hlinkClr xmlns:ahyp="http://schemas.microsoft.com/office/drawing/2018/hyperlinkcolor" val="tx"/>
                    </a:ext>
                  </a:extLst>
                </a:hlinkClick>
              </a:rPr>
              <a:t>Amit.Mali@eips.ca</a:t>
            </a:r>
            <a:endParaRPr lang="en-US" sz="3200" dirty="0">
              <a:solidFill>
                <a:srgbClr val="0070C0"/>
              </a:solidFill>
            </a:endParaRPr>
          </a:p>
          <a:p>
            <a:pPr marL="0" indent="0">
              <a:buNone/>
            </a:pPr>
            <a:r>
              <a:rPr lang="en-US" sz="3200" dirty="0">
                <a:solidFill>
                  <a:schemeClr val="tx1"/>
                </a:solidFill>
              </a:rPr>
              <a:t>Tandy Atchison, EIPS French Immersion Consultant</a:t>
            </a:r>
          </a:p>
          <a:p>
            <a:pPr marL="0" indent="0">
              <a:buNone/>
            </a:pPr>
            <a:r>
              <a:rPr lang="en-US" sz="3200" dirty="0">
                <a:solidFill>
                  <a:schemeClr val="tx1"/>
                </a:solidFill>
              </a:rPr>
              <a:t>E-mail: </a:t>
            </a:r>
            <a:r>
              <a:rPr lang="en-US" sz="3200" dirty="0">
                <a:solidFill>
                  <a:srgbClr val="0070C0"/>
                </a:solidFill>
                <a:hlinkClick r:id="rId4">
                  <a:extLst>
                    <a:ext uri="{A12FA001-AC4F-418D-AE19-62706E023703}">
                      <ahyp:hlinkClr xmlns:ahyp="http://schemas.microsoft.com/office/drawing/2018/hyperlinkcolor" val="tx"/>
                    </a:ext>
                  </a:extLst>
                </a:hlinkClick>
              </a:rPr>
              <a:t>Tandy.Atchison@eips.ca</a:t>
            </a:r>
            <a:endParaRPr lang="en-US" sz="3200" dirty="0">
              <a:solidFill>
                <a:srgbClr val="0070C0"/>
              </a:solidFill>
            </a:endParaRPr>
          </a:p>
          <a:p>
            <a:pPr marL="0" indent="0">
              <a:buNone/>
            </a:pPr>
            <a:r>
              <a:rPr lang="en-US" sz="3200" dirty="0">
                <a:solidFill>
                  <a:srgbClr val="0070C0"/>
                </a:solidFill>
              </a:rPr>
              <a:t>Kyle Samaratunga, EIPS French Immersion Consultant</a:t>
            </a:r>
          </a:p>
          <a:p>
            <a:pPr marL="0" indent="0">
              <a:buNone/>
            </a:pPr>
            <a:r>
              <a:rPr lang="en-US" sz="3200" dirty="0">
                <a:solidFill>
                  <a:srgbClr val="0070C0"/>
                </a:solidFill>
              </a:rPr>
              <a:t>E-mail: </a:t>
            </a:r>
            <a:r>
              <a:rPr lang="en-US" sz="3200" dirty="0">
                <a:solidFill>
                  <a:srgbClr val="0070C0"/>
                </a:solidFill>
                <a:hlinkClick r:id="rId5">
                  <a:extLst>
                    <a:ext uri="{A12FA001-AC4F-418D-AE19-62706E023703}">
                      <ahyp:hlinkClr xmlns:ahyp="http://schemas.microsoft.com/office/drawing/2018/hyperlinkcolor" val="tx"/>
                    </a:ext>
                  </a:extLst>
                </a:hlinkClick>
              </a:rPr>
              <a:t>Kyle</a:t>
            </a:r>
            <a:r>
              <a:rPr lang="en-US" sz="3200">
                <a:solidFill>
                  <a:srgbClr val="0070C0"/>
                </a:solidFill>
                <a:hlinkClick r:id="rId5">
                  <a:extLst>
                    <a:ext uri="{A12FA001-AC4F-418D-AE19-62706E023703}">
                      <ahyp:hlinkClr xmlns:ahyp="http://schemas.microsoft.com/office/drawing/2018/hyperlinkcolor" val="tx"/>
                    </a:ext>
                  </a:extLst>
                </a:hlinkClick>
              </a:rPr>
              <a:t>.Samaratunga</a:t>
            </a:r>
            <a:r>
              <a:rPr lang="en-US" sz="3200" dirty="0">
                <a:solidFill>
                  <a:srgbClr val="0070C0"/>
                </a:solidFill>
                <a:hlinkClick r:id="rId5">
                  <a:extLst>
                    <a:ext uri="{A12FA001-AC4F-418D-AE19-62706E023703}">
                      <ahyp:hlinkClr xmlns:ahyp="http://schemas.microsoft.com/office/drawing/2018/hyperlinkcolor" val="tx"/>
                    </a:ext>
                  </a:extLst>
                </a:hlinkClick>
              </a:rPr>
              <a:t>@eips.ca</a:t>
            </a:r>
            <a:endParaRPr lang="en-US" sz="3200" dirty="0">
              <a:solidFill>
                <a:srgbClr val="0070C0"/>
              </a:solidFill>
            </a:endParaRPr>
          </a:p>
          <a:p>
            <a:pPr marL="0" indent="0">
              <a:buNone/>
            </a:pPr>
            <a:endParaRPr lang="en-US" sz="3200" dirty="0">
              <a:solidFill>
                <a:srgbClr val="0070C0"/>
              </a:solidFill>
            </a:endParaRPr>
          </a:p>
          <a:p>
            <a:pPr marL="0" indent="0">
              <a:buNone/>
            </a:pPr>
            <a:endParaRPr lang="en-US" sz="3200" dirty="0">
              <a:solidFill>
                <a:schemeClr val="accent1"/>
              </a:solidFill>
            </a:endParaRPr>
          </a:p>
          <a:p>
            <a:pPr marL="0" indent="0">
              <a:buNone/>
            </a:pPr>
            <a:endParaRPr lang="en-US" sz="3200" dirty="0">
              <a:solidFill>
                <a:schemeClr val="accent1"/>
              </a:solidFill>
            </a:endParaRPr>
          </a:p>
          <a:p>
            <a:pPr marL="0" indent="0">
              <a:buNone/>
            </a:pPr>
            <a:endParaRPr lang="en-US" sz="3200" dirty="0">
              <a:solidFill>
                <a:schemeClr val="accent1"/>
              </a:solidFill>
            </a:endParaRPr>
          </a:p>
          <a:p>
            <a:endParaRPr lang="en-US" sz="2800" dirty="0"/>
          </a:p>
        </p:txBody>
      </p:sp>
      <p:pic>
        <p:nvPicPr>
          <p:cNvPr id="30" name="Picture 29" descr="Logo&#10;&#10;Description automatically generated">
            <a:extLst>
              <a:ext uri="{FF2B5EF4-FFF2-40B4-BE49-F238E27FC236}">
                <a16:creationId xmlns:a16="http://schemas.microsoft.com/office/drawing/2014/main" id="{02C46D97-FD1C-42A2-82FB-16CC184D570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87613" y="173610"/>
            <a:ext cx="1337086" cy="871980"/>
          </a:xfrm>
          <a:prstGeom prst="rect">
            <a:avLst/>
          </a:prstGeom>
        </p:spPr>
      </p:pic>
    </p:spTree>
    <p:extLst>
      <p:ext uri="{BB962C8B-B14F-4D97-AF65-F5344CB8AC3E}">
        <p14:creationId xmlns:p14="http://schemas.microsoft.com/office/powerpoint/2010/main" val="24552266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36948" y="1726324"/>
            <a:ext cx="8521830" cy="4958063"/>
          </a:xfrm>
          <a:noFill/>
        </p:spPr>
        <p:txBody>
          <a:bodyPr anchor="ctr">
            <a:normAutofit fontScale="92500"/>
          </a:bodyPr>
          <a:lstStyle/>
          <a:p>
            <a:r>
              <a:rPr lang="en-US" sz="2800" dirty="0"/>
              <a:t>Ardrossan and Sherwood Heights offer a French Immersion (FI) Program for Grades 7 to 9.  </a:t>
            </a:r>
          </a:p>
          <a:p>
            <a:r>
              <a:rPr lang="en-US" sz="2800" dirty="0"/>
              <a:t>Students currently enrolled in an elementary program are designated to one of two schools for junior high. </a:t>
            </a:r>
          </a:p>
          <a:p>
            <a:r>
              <a:rPr lang="en-US" sz="2800" dirty="0"/>
              <a:t>The program includes French Language Arts, Science, Social Studies, Math and English Language Arts. </a:t>
            </a:r>
          </a:p>
          <a:p>
            <a:r>
              <a:rPr lang="en-US" sz="2800" dirty="0"/>
              <a:t>Students in the FI Program can take advantage of cultural activities and exchanges (restrictions permitting), important educational aspects of the program. </a:t>
            </a:r>
          </a:p>
          <a:p>
            <a:pPr marL="0" indent="0">
              <a:buNone/>
            </a:pPr>
            <a:endParaRPr lang="en-US" sz="2800" dirty="0"/>
          </a:p>
        </p:txBody>
      </p:sp>
      <p:sp>
        <p:nvSpPr>
          <p:cNvPr id="2" name="Title 1"/>
          <p:cNvSpPr>
            <a:spLocks noGrp="1"/>
          </p:cNvSpPr>
          <p:nvPr>
            <p:ph type="title"/>
          </p:nvPr>
        </p:nvSpPr>
        <p:spPr>
          <a:xfrm>
            <a:off x="1036947" y="173612"/>
            <a:ext cx="8427564" cy="1418705"/>
          </a:xfrm>
        </p:spPr>
        <p:txBody>
          <a:bodyPr anchor="ctr">
            <a:noAutofit/>
          </a:bodyPr>
          <a:lstStyle/>
          <a:p>
            <a:r>
              <a:rPr lang="en-US" sz="4000" dirty="0"/>
              <a:t>French Immersion Junior High within Elk Island Public Schools</a:t>
            </a:r>
          </a:p>
        </p:txBody>
      </p:sp>
      <p:pic>
        <p:nvPicPr>
          <p:cNvPr id="30" name="Picture 29" descr="Logo&#10;&#10;Description automatically generated">
            <a:extLst>
              <a:ext uri="{FF2B5EF4-FFF2-40B4-BE49-F238E27FC236}">
                <a16:creationId xmlns:a16="http://schemas.microsoft.com/office/drawing/2014/main" id="{02C46D97-FD1C-42A2-82FB-16CC184D57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87613" y="173610"/>
            <a:ext cx="1337086" cy="871980"/>
          </a:xfrm>
          <a:prstGeom prst="rect">
            <a:avLst/>
          </a:prstGeom>
        </p:spPr>
      </p:pic>
      <p:pic>
        <p:nvPicPr>
          <p:cNvPr id="5" name="Picture 4" descr="Logo, company name&#10;&#10;Description automatically generated">
            <a:extLst>
              <a:ext uri="{FF2B5EF4-FFF2-40B4-BE49-F238E27FC236}">
                <a16:creationId xmlns:a16="http://schemas.microsoft.com/office/drawing/2014/main" id="{13C2B256-6061-4A02-AF90-02DA5918CF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84784" y="2765189"/>
            <a:ext cx="1421871" cy="1434955"/>
          </a:xfrm>
          <a:prstGeom prst="rect">
            <a:avLst/>
          </a:prstGeom>
        </p:spPr>
      </p:pic>
    </p:spTree>
    <p:extLst>
      <p:ext uri="{BB962C8B-B14F-4D97-AF65-F5344CB8AC3E}">
        <p14:creationId xmlns:p14="http://schemas.microsoft.com/office/powerpoint/2010/main" val="3771012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A62E05-70F9-43A4-9F82-3B4643DF3544}"/>
              </a:ext>
            </a:extLst>
          </p:cNvPr>
          <p:cNvSpPr/>
          <p:nvPr/>
        </p:nvSpPr>
        <p:spPr>
          <a:xfrm>
            <a:off x="3859490" y="1300655"/>
            <a:ext cx="764628" cy="42566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036947" y="301005"/>
            <a:ext cx="7595451" cy="1283430"/>
          </a:xfrm>
        </p:spPr>
        <p:txBody>
          <a:bodyPr anchor="ctr">
            <a:normAutofit/>
          </a:bodyPr>
          <a:lstStyle/>
          <a:p>
            <a:r>
              <a:rPr lang="en-US" sz="4000" dirty="0"/>
              <a:t>Schedule…what does that mean?</a:t>
            </a:r>
          </a:p>
        </p:txBody>
      </p:sp>
      <p:sp>
        <p:nvSpPr>
          <p:cNvPr id="3" name="Content Placeholder 2"/>
          <p:cNvSpPr>
            <a:spLocks noGrp="1"/>
          </p:cNvSpPr>
          <p:nvPr>
            <p:ph idx="1"/>
          </p:nvPr>
        </p:nvSpPr>
        <p:spPr>
          <a:xfrm>
            <a:off x="1036947" y="1584435"/>
            <a:ext cx="8521830" cy="3718473"/>
          </a:xfrm>
          <a:noFill/>
        </p:spPr>
        <p:txBody>
          <a:bodyPr anchor="t">
            <a:normAutofit/>
          </a:bodyPr>
          <a:lstStyle/>
          <a:p>
            <a:pPr marL="444500" indent="-342900">
              <a:spcBef>
                <a:spcPts val="1000"/>
              </a:spcBef>
              <a:buSzPct val="80000"/>
            </a:pPr>
            <a:r>
              <a:rPr lang="en-US" sz="3200" dirty="0"/>
              <a:t>Different teachers and different </a:t>
            </a:r>
            <a:br>
              <a:rPr lang="en-US" sz="3200" dirty="0"/>
            </a:br>
            <a:r>
              <a:rPr lang="en-US" sz="3200" dirty="0"/>
              <a:t>classrooms for different subjects</a:t>
            </a:r>
          </a:p>
          <a:p>
            <a:pPr marL="444500" indent="-342900">
              <a:spcBef>
                <a:spcPts val="1000"/>
              </a:spcBef>
              <a:buSzPct val="80000"/>
            </a:pPr>
            <a:r>
              <a:rPr lang="en-US" sz="3200" dirty="0"/>
              <a:t>Option courses are an exciting change from elementary</a:t>
            </a:r>
          </a:p>
          <a:p>
            <a:pPr marL="444500" indent="-342900">
              <a:spcBef>
                <a:spcPts val="1000"/>
              </a:spcBef>
              <a:buSzPct val="80000"/>
            </a:pPr>
            <a:endParaRPr lang="en-US" sz="3200" dirty="0"/>
          </a:p>
          <a:p>
            <a:pPr marL="0" indent="0">
              <a:buNone/>
            </a:pPr>
            <a:r>
              <a:rPr lang="en-US" sz="2800" dirty="0"/>
              <a:t>				</a:t>
            </a:r>
          </a:p>
          <a:p>
            <a:pPr marL="0" indent="0">
              <a:buNone/>
            </a:pPr>
            <a:endParaRPr lang="en-US" sz="2800" dirty="0"/>
          </a:p>
        </p:txBody>
      </p:sp>
      <p:pic>
        <p:nvPicPr>
          <p:cNvPr id="30" name="Picture 29" descr="Logo&#10;&#10;Description automatically generated">
            <a:extLst>
              <a:ext uri="{FF2B5EF4-FFF2-40B4-BE49-F238E27FC236}">
                <a16:creationId xmlns:a16="http://schemas.microsoft.com/office/drawing/2014/main" id="{02C46D97-FD1C-42A2-82FB-16CC184D57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87613" y="173610"/>
            <a:ext cx="1337086" cy="871980"/>
          </a:xfrm>
          <a:prstGeom prst="rect">
            <a:avLst/>
          </a:prstGeom>
        </p:spPr>
      </p:pic>
      <p:pic>
        <p:nvPicPr>
          <p:cNvPr id="6" name="Picture 5" descr="Logo, company name&#10;&#10;Description automatically generated">
            <a:extLst>
              <a:ext uri="{FF2B5EF4-FFF2-40B4-BE49-F238E27FC236}">
                <a16:creationId xmlns:a16="http://schemas.microsoft.com/office/drawing/2014/main" id="{7060A3E8-99DA-47DD-A2BB-AB9D4E6211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84784" y="2765189"/>
            <a:ext cx="1421871" cy="1434955"/>
          </a:xfrm>
          <a:prstGeom prst="rect">
            <a:avLst/>
          </a:prstGeom>
        </p:spPr>
      </p:pic>
    </p:spTree>
    <p:extLst>
      <p:ext uri="{BB962C8B-B14F-4D97-AF65-F5344CB8AC3E}">
        <p14:creationId xmlns:p14="http://schemas.microsoft.com/office/powerpoint/2010/main" val="39486367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6046D-E4EB-4CBD-AEBA-EB3FCDB07048}"/>
              </a:ext>
            </a:extLst>
          </p:cNvPr>
          <p:cNvSpPr>
            <a:spLocks noGrp="1"/>
          </p:cNvSpPr>
          <p:nvPr>
            <p:ph type="title"/>
          </p:nvPr>
        </p:nvSpPr>
        <p:spPr/>
        <p:txBody>
          <a:bodyPr/>
          <a:lstStyle/>
          <a:p>
            <a:r>
              <a:rPr lang="en-US" sz="3600" dirty="0"/>
              <a:t>Sample Timetable at SWH</a:t>
            </a:r>
            <a:endParaRPr lang="en-US" dirty="0"/>
          </a:p>
        </p:txBody>
      </p:sp>
      <p:pic>
        <p:nvPicPr>
          <p:cNvPr id="5" name="Picture 4" descr="Logo, company name&#10;&#10;Description automatically generated">
            <a:extLst>
              <a:ext uri="{FF2B5EF4-FFF2-40B4-BE49-F238E27FC236}">
                <a16:creationId xmlns:a16="http://schemas.microsoft.com/office/drawing/2014/main" id="{3F40C0FD-B766-4882-A0C2-DD98C385D3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84784" y="2765189"/>
            <a:ext cx="1421871" cy="1434955"/>
          </a:xfrm>
          <a:prstGeom prst="rect">
            <a:avLst/>
          </a:prstGeom>
        </p:spPr>
      </p:pic>
      <p:pic>
        <p:nvPicPr>
          <p:cNvPr id="6" name="Picture 4">
            <a:extLst>
              <a:ext uri="{FF2B5EF4-FFF2-40B4-BE49-F238E27FC236}">
                <a16:creationId xmlns:a16="http://schemas.microsoft.com/office/drawing/2014/main" id="{44B0459C-525E-4E65-A631-F439CE7CF8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952" y="1609344"/>
            <a:ext cx="8059337" cy="38817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96620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04"/>
        <p:cNvGrpSpPr/>
        <p:nvPr/>
      </p:nvGrpSpPr>
      <p:grpSpPr>
        <a:xfrm>
          <a:off x="0" y="0"/>
          <a:ext cx="0" cy="0"/>
          <a:chOff x="0" y="0"/>
          <a:chExt cx="0" cy="0"/>
        </a:xfrm>
      </p:grpSpPr>
      <p:sp>
        <p:nvSpPr>
          <p:cNvPr id="129" name="Rectangle 113">
            <a:extLst>
              <a:ext uri="{FF2B5EF4-FFF2-40B4-BE49-F238E27FC236}">
                <a16:creationId xmlns:a16="http://schemas.microsoft.com/office/drawing/2014/main" id="{21029ED5-F105-4DD2-99C8-1E44228179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0" name="Group 115">
            <a:extLst>
              <a:ext uri="{FF2B5EF4-FFF2-40B4-BE49-F238E27FC236}">
                <a16:creationId xmlns:a16="http://schemas.microsoft.com/office/drawing/2014/main" id="{2D621E68-BF28-4A1C-B1A2-4E55E139E79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7" name="Straight Connector 116">
              <a:extLst>
                <a:ext uri="{FF2B5EF4-FFF2-40B4-BE49-F238E27FC236}">
                  <a16:creationId xmlns:a16="http://schemas.microsoft.com/office/drawing/2014/main" id="{BE8BBE4D-F0DF-49B9-B75A-99DAC53ACA7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18" name="Rectangle 23">
              <a:extLst>
                <a:ext uri="{FF2B5EF4-FFF2-40B4-BE49-F238E27FC236}">
                  <a16:creationId xmlns:a16="http://schemas.microsoft.com/office/drawing/2014/main" id="{E0F07DDC-34A6-46A1-9DE9-2BBE2931A5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9" name="Rectangle 25">
              <a:extLst>
                <a:ext uri="{FF2B5EF4-FFF2-40B4-BE49-F238E27FC236}">
                  <a16:creationId xmlns:a16="http://schemas.microsoft.com/office/drawing/2014/main" id="{2CEB2BF9-B8DB-45B9-86EA-D197B5B1AE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0" name="Isosceles Triangle 119">
              <a:extLst>
                <a:ext uri="{FF2B5EF4-FFF2-40B4-BE49-F238E27FC236}">
                  <a16:creationId xmlns:a16="http://schemas.microsoft.com/office/drawing/2014/main" id="{08B5BB34-3801-4E70-A981-FE007635E1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1" name="Rectangle 27">
              <a:extLst>
                <a:ext uri="{FF2B5EF4-FFF2-40B4-BE49-F238E27FC236}">
                  <a16:creationId xmlns:a16="http://schemas.microsoft.com/office/drawing/2014/main" id="{38432A75-2CEB-463C-A8F2-ABB50A79F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2" name="Rectangle 28">
              <a:extLst>
                <a:ext uri="{FF2B5EF4-FFF2-40B4-BE49-F238E27FC236}">
                  <a16:creationId xmlns:a16="http://schemas.microsoft.com/office/drawing/2014/main" id="{E7E850B8-C050-4597-8BEB-113FEC9A27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3" name="Rectangle 29">
              <a:extLst>
                <a:ext uri="{FF2B5EF4-FFF2-40B4-BE49-F238E27FC236}">
                  <a16:creationId xmlns:a16="http://schemas.microsoft.com/office/drawing/2014/main" id="{24ACC798-9CEC-4B6F-A8DD-F8E6FCCCF1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4" name="Isosceles Triangle 123">
              <a:extLst>
                <a:ext uri="{FF2B5EF4-FFF2-40B4-BE49-F238E27FC236}">
                  <a16:creationId xmlns:a16="http://schemas.microsoft.com/office/drawing/2014/main" id="{1D58A8C6-1294-4CD9-89BC-F1E981A524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5" name="Isosceles Triangle 124">
              <a:extLst>
                <a:ext uri="{FF2B5EF4-FFF2-40B4-BE49-F238E27FC236}">
                  <a16:creationId xmlns:a16="http://schemas.microsoft.com/office/drawing/2014/main" id="{F32F2ED6-6143-46C4-A641-72D42732B6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31" name="Rectangle 126">
            <a:extLst>
              <a:ext uri="{FF2B5EF4-FFF2-40B4-BE49-F238E27FC236}">
                <a16:creationId xmlns:a16="http://schemas.microsoft.com/office/drawing/2014/main" id="{5C9652B3-A450-4ED6-8FBF-F536BA60B4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222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Edmonton-area school divisions upset after being left out in the cold for  new capital funding | CBC News">
            <a:extLst>
              <a:ext uri="{FF2B5EF4-FFF2-40B4-BE49-F238E27FC236}">
                <a16:creationId xmlns:a16="http://schemas.microsoft.com/office/drawing/2014/main" id="{97EF6D8E-144F-4931-AC2D-286C0C07CC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9990771">
            <a:off x="619505" y="923735"/>
            <a:ext cx="5897228" cy="331908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a:extLst>
              <a:ext uri="{FF2B5EF4-FFF2-40B4-BE49-F238E27FC236}">
                <a16:creationId xmlns:a16="http://schemas.microsoft.com/office/drawing/2014/main" id="{B5CB80F1-FE8B-43A1-AB8D-D8A3F78E23B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724182">
            <a:off x="7260907" y="1288543"/>
            <a:ext cx="4093399" cy="272977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8">
            <a:extLst>
              <a:ext uri="{FF2B5EF4-FFF2-40B4-BE49-F238E27FC236}">
                <a16:creationId xmlns:a16="http://schemas.microsoft.com/office/drawing/2014/main" id="{0C68A8D6-863B-4049-9739-F9A9D0CD29C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0850109">
            <a:off x="3502013" y="3955980"/>
            <a:ext cx="1666818" cy="249936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a:extLst>
              <a:ext uri="{FF2B5EF4-FFF2-40B4-BE49-F238E27FC236}">
                <a16:creationId xmlns:a16="http://schemas.microsoft.com/office/drawing/2014/main" id="{BE6B4F83-D512-4C0E-8962-83A79C035A8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996643">
            <a:off x="6538273" y="3168798"/>
            <a:ext cx="2379762" cy="3568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99907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04"/>
        <p:cNvGrpSpPr/>
        <p:nvPr/>
      </p:nvGrpSpPr>
      <p:grpSpPr>
        <a:xfrm>
          <a:off x="0" y="0"/>
          <a:ext cx="0" cy="0"/>
          <a:chOff x="0" y="0"/>
          <a:chExt cx="0" cy="0"/>
        </a:xfrm>
      </p:grpSpPr>
      <p:sp>
        <p:nvSpPr>
          <p:cNvPr id="129" name="Rectangle 113">
            <a:extLst>
              <a:ext uri="{FF2B5EF4-FFF2-40B4-BE49-F238E27FC236}">
                <a16:creationId xmlns:a16="http://schemas.microsoft.com/office/drawing/2014/main" id="{21029ED5-F105-4DD2-99C8-1E44228179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0" name="Group 115">
            <a:extLst>
              <a:ext uri="{FF2B5EF4-FFF2-40B4-BE49-F238E27FC236}">
                <a16:creationId xmlns:a16="http://schemas.microsoft.com/office/drawing/2014/main" id="{2D621E68-BF28-4A1C-B1A2-4E55E139E79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7" name="Straight Connector 116">
              <a:extLst>
                <a:ext uri="{FF2B5EF4-FFF2-40B4-BE49-F238E27FC236}">
                  <a16:creationId xmlns:a16="http://schemas.microsoft.com/office/drawing/2014/main" id="{BE8BBE4D-F0DF-49B9-B75A-99DAC53ACA7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18" name="Rectangle 23">
              <a:extLst>
                <a:ext uri="{FF2B5EF4-FFF2-40B4-BE49-F238E27FC236}">
                  <a16:creationId xmlns:a16="http://schemas.microsoft.com/office/drawing/2014/main" id="{E0F07DDC-34A6-46A1-9DE9-2BBE2931A5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9" name="Rectangle 25">
              <a:extLst>
                <a:ext uri="{FF2B5EF4-FFF2-40B4-BE49-F238E27FC236}">
                  <a16:creationId xmlns:a16="http://schemas.microsoft.com/office/drawing/2014/main" id="{2CEB2BF9-B8DB-45B9-86EA-D197B5B1AE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0" name="Isosceles Triangle 119">
              <a:extLst>
                <a:ext uri="{FF2B5EF4-FFF2-40B4-BE49-F238E27FC236}">
                  <a16:creationId xmlns:a16="http://schemas.microsoft.com/office/drawing/2014/main" id="{08B5BB34-3801-4E70-A981-FE007635E1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1" name="Rectangle 27">
              <a:extLst>
                <a:ext uri="{FF2B5EF4-FFF2-40B4-BE49-F238E27FC236}">
                  <a16:creationId xmlns:a16="http://schemas.microsoft.com/office/drawing/2014/main" id="{38432A75-2CEB-463C-A8F2-ABB50A79F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2" name="Rectangle 28">
              <a:extLst>
                <a:ext uri="{FF2B5EF4-FFF2-40B4-BE49-F238E27FC236}">
                  <a16:creationId xmlns:a16="http://schemas.microsoft.com/office/drawing/2014/main" id="{E7E850B8-C050-4597-8BEB-113FEC9A27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3" name="Rectangle 29">
              <a:extLst>
                <a:ext uri="{FF2B5EF4-FFF2-40B4-BE49-F238E27FC236}">
                  <a16:creationId xmlns:a16="http://schemas.microsoft.com/office/drawing/2014/main" id="{24ACC798-9CEC-4B6F-A8DD-F8E6FCCCF1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4" name="Isosceles Triangle 123">
              <a:extLst>
                <a:ext uri="{FF2B5EF4-FFF2-40B4-BE49-F238E27FC236}">
                  <a16:creationId xmlns:a16="http://schemas.microsoft.com/office/drawing/2014/main" id="{1D58A8C6-1294-4CD9-89BC-F1E981A524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5" name="Isosceles Triangle 124">
              <a:extLst>
                <a:ext uri="{FF2B5EF4-FFF2-40B4-BE49-F238E27FC236}">
                  <a16:creationId xmlns:a16="http://schemas.microsoft.com/office/drawing/2014/main" id="{F32F2ED6-6143-46C4-A641-72D42732B6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31" name="Rectangle 126">
            <a:extLst>
              <a:ext uri="{FF2B5EF4-FFF2-40B4-BE49-F238E27FC236}">
                <a16:creationId xmlns:a16="http://schemas.microsoft.com/office/drawing/2014/main" id="{5C9652B3-A450-4ED6-8FBF-F536BA60B4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222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3E5457C7-0DF1-4E7C-AF8A-87EFF1F94EA1}"/>
              </a:ext>
            </a:extLst>
          </p:cNvPr>
          <p:cNvPicPr>
            <a:picLocks noChangeAspect="1"/>
          </p:cNvPicPr>
          <p:nvPr/>
        </p:nvPicPr>
        <p:blipFill rotWithShape="1">
          <a:blip r:embed="rId3">
            <a:extLst>
              <a:ext uri="{28A0092B-C50C-407E-A947-70E740481C1C}">
                <a14:useLocalDpi xmlns:a14="http://schemas.microsoft.com/office/drawing/2010/main" val="0"/>
              </a:ext>
            </a:extLst>
          </a:blip>
          <a:srcRect l="-246" t="19056" r="245" b="22482"/>
          <a:stretch/>
        </p:blipFill>
        <p:spPr>
          <a:xfrm rot="20652795">
            <a:off x="677038" y="1010268"/>
            <a:ext cx="4259269" cy="2648962"/>
          </a:xfrm>
          <a:prstGeom prst="rect">
            <a:avLst/>
          </a:prstGeom>
        </p:spPr>
      </p:pic>
      <p:pic>
        <p:nvPicPr>
          <p:cNvPr id="15" name="Picture 14" descr="A group of people posing for a photo&#10;&#10;Description automatically generated">
            <a:extLst>
              <a:ext uri="{FF2B5EF4-FFF2-40B4-BE49-F238E27FC236}">
                <a16:creationId xmlns:a16="http://schemas.microsoft.com/office/drawing/2014/main" id="{85527247-A753-45AD-88EB-7BA3197D8DC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68" t="-1734" r="268" b="1734"/>
          <a:stretch/>
        </p:blipFill>
        <p:spPr>
          <a:xfrm rot="1664565">
            <a:off x="5800262" y="881351"/>
            <a:ext cx="3743109" cy="3683059"/>
          </a:xfrm>
          <a:prstGeom prst="rect">
            <a:avLst/>
          </a:prstGeom>
        </p:spPr>
      </p:pic>
      <p:pic>
        <p:nvPicPr>
          <p:cNvPr id="16" name="Picture 15" descr="A child reading a book&#10;&#10;Description automatically generated with low confidence">
            <a:extLst>
              <a:ext uri="{FF2B5EF4-FFF2-40B4-BE49-F238E27FC236}">
                <a16:creationId xmlns:a16="http://schemas.microsoft.com/office/drawing/2014/main" id="{495A290F-2AC6-4143-A5E5-3F07B8B34CC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8817"/>
          <a:stretch/>
        </p:blipFill>
        <p:spPr>
          <a:xfrm rot="915824">
            <a:off x="9015647" y="3929287"/>
            <a:ext cx="2049150" cy="2228760"/>
          </a:xfrm>
          <a:prstGeom prst="rect">
            <a:avLst/>
          </a:prstGeom>
        </p:spPr>
      </p:pic>
      <p:pic>
        <p:nvPicPr>
          <p:cNvPr id="17" name="Picture 16" descr="A picture containing person, ground, indoor, young&#10;&#10;Description automatically generated">
            <a:extLst>
              <a:ext uri="{FF2B5EF4-FFF2-40B4-BE49-F238E27FC236}">
                <a16:creationId xmlns:a16="http://schemas.microsoft.com/office/drawing/2014/main" id="{80890E3F-149B-4806-88C0-4AA6B979DB0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5442" r="15602"/>
          <a:stretch/>
        </p:blipFill>
        <p:spPr>
          <a:xfrm rot="20833612">
            <a:off x="2299315" y="3707439"/>
            <a:ext cx="2127373" cy="2313839"/>
          </a:xfrm>
          <a:prstGeom prst="rect">
            <a:avLst/>
          </a:prstGeom>
        </p:spPr>
      </p:pic>
    </p:spTree>
    <p:extLst>
      <p:ext uri="{BB962C8B-B14F-4D97-AF65-F5344CB8AC3E}">
        <p14:creationId xmlns:p14="http://schemas.microsoft.com/office/powerpoint/2010/main" val="2214503073"/>
      </p:ext>
    </p:extLst>
  </p:cSld>
  <p:clrMapOvr>
    <a:masterClrMapping/>
  </p:clrMapOvr>
</p:sld>
</file>

<file path=ppt/theme/theme1.xml><?xml version="1.0" encoding="utf-8"?>
<a:theme xmlns:a="http://schemas.openxmlformats.org/drawingml/2006/main" name="Facet">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c76521b0-421c-40ab-9447-e1cf5e4b410c">
      <UserInfo>
        <DisplayName>MJ Nam AJS</DisplayName>
        <AccountId>99</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7180FDB7C50124CAD44554AB949386A" ma:contentTypeVersion="13" ma:contentTypeDescription="Create a new document." ma:contentTypeScope="" ma:versionID="1716cae987ea994612c0b14e4a111b7c">
  <xsd:schema xmlns:xsd="http://www.w3.org/2001/XMLSchema" xmlns:xs="http://www.w3.org/2001/XMLSchema" xmlns:p="http://schemas.microsoft.com/office/2006/metadata/properties" xmlns:ns2="0ee0ecc7-6b04-4c83-99b6-714b39cc9292" xmlns:ns3="c76521b0-421c-40ab-9447-e1cf5e4b410c" targetNamespace="http://schemas.microsoft.com/office/2006/metadata/properties" ma:root="true" ma:fieldsID="6ec7e5ef5b5035df98b728c4cc43773b" ns2:_="" ns3:_="">
    <xsd:import namespace="0ee0ecc7-6b04-4c83-99b6-714b39cc9292"/>
    <xsd:import namespace="c76521b0-421c-40ab-9447-e1cf5e4b410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e0ecc7-6b04-4c83-99b6-714b39cc929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76521b0-421c-40ab-9447-e1cf5e4b410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89CD2CB-55E2-4264-B8B1-81F9A342B659}">
  <ds:schemaRefs>
    <ds:schemaRef ds:uri="0ee0ecc7-6b04-4c83-99b6-714b39cc9292"/>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c76521b0-421c-40ab-9447-e1cf5e4b410c"/>
    <ds:schemaRef ds:uri="http://www.w3.org/XML/1998/namespace"/>
    <ds:schemaRef ds:uri="http://purl.org/dc/dcmitype/"/>
  </ds:schemaRefs>
</ds:datastoreItem>
</file>

<file path=customXml/itemProps2.xml><?xml version="1.0" encoding="utf-8"?>
<ds:datastoreItem xmlns:ds="http://schemas.openxmlformats.org/officeDocument/2006/customXml" ds:itemID="{6CAD758A-88B8-41D0-8135-ABD65198C7D7}">
  <ds:schemaRefs>
    <ds:schemaRef ds:uri="http://schemas.microsoft.com/sharepoint/v3/contenttype/forms"/>
  </ds:schemaRefs>
</ds:datastoreItem>
</file>

<file path=customXml/itemProps3.xml><?xml version="1.0" encoding="utf-8"?>
<ds:datastoreItem xmlns:ds="http://schemas.openxmlformats.org/officeDocument/2006/customXml" ds:itemID="{A0140A93-CC79-4F95-9BA1-04199FFAEE74}"/>
</file>

<file path=docProps/app.xml><?xml version="1.0" encoding="utf-8"?>
<Properties xmlns="http://schemas.openxmlformats.org/officeDocument/2006/extended-properties" xmlns:vt="http://schemas.openxmlformats.org/officeDocument/2006/docPropsVTypes">
  <TotalTime>313</TotalTime>
  <Words>2109</Words>
  <Application>Microsoft Office PowerPoint</Application>
  <PresentationFormat>Widescreen</PresentationFormat>
  <Paragraphs>214</Paragraphs>
  <Slides>42</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42</vt:i4>
      </vt:variant>
    </vt:vector>
  </HeadingPairs>
  <TitlesOfParts>
    <vt:vector size="47" baseType="lpstr">
      <vt:lpstr>Arial</vt:lpstr>
      <vt:lpstr>Calibri</vt:lpstr>
      <vt:lpstr>Trebuchet MS</vt:lpstr>
      <vt:lpstr>Wingdings 3</vt:lpstr>
      <vt:lpstr>Facet</vt:lpstr>
      <vt:lpstr>Elk Island Public Schools  SECONDARY FRENCH IMMERSION  Information Night</vt:lpstr>
      <vt:lpstr>Le 18 janvier 2022 </vt:lpstr>
      <vt:lpstr>Administration</vt:lpstr>
      <vt:lpstr>Who should consider the EIPS French Immersion Secondary program</vt:lpstr>
      <vt:lpstr>French Immersion Junior High within Elk Island Public Schools</vt:lpstr>
      <vt:lpstr>Schedule…what does that mean?</vt:lpstr>
      <vt:lpstr>Sample Timetable at SWH</vt:lpstr>
      <vt:lpstr>PowerPoint Presentation</vt:lpstr>
      <vt:lpstr>PowerPoint Presentation</vt:lpstr>
      <vt:lpstr>At the end of grade 9, you will have completed:</vt:lpstr>
      <vt:lpstr>High School French Immersion Programming in Elk Island Public Schools</vt:lpstr>
      <vt:lpstr>Here are the courses you will need to take:</vt:lpstr>
      <vt:lpstr>PowerPoint Presentation</vt:lpstr>
      <vt:lpstr>Find your own door and your own path</vt:lpstr>
      <vt:lpstr>French Immersion Program</vt:lpstr>
      <vt:lpstr>French Immersion Program</vt:lpstr>
      <vt:lpstr>Les arts</vt:lpstr>
      <vt:lpstr>Physical Education</vt:lpstr>
      <vt:lpstr>Les Sports</vt:lpstr>
      <vt:lpstr>Continue in French Immersion!</vt:lpstr>
      <vt:lpstr>French Immersion Certificate Critiera</vt:lpstr>
      <vt:lpstr>French Language Arts</vt:lpstr>
      <vt:lpstr>PowerPoint Presentation</vt:lpstr>
      <vt:lpstr>Students may take the DELF…</vt:lpstr>
      <vt:lpstr>Do you still need another reason?</vt:lpstr>
      <vt:lpstr>PowerPoint Presentation</vt:lpstr>
      <vt:lpstr>What do we do at Elk Island Public Schools to ensure success for our French Immersion students?</vt:lpstr>
      <vt:lpstr>Awards and Beyond</vt:lpstr>
      <vt:lpstr>Pre-enrollment Process</vt:lpstr>
      <vt:lpstr>Common Questions</vt:lpstr>
      <vt:lpstr>Common Questions</vt:lpstr>
      <vt:lpstr>Common Questions</vt:lpstr>
      <vt:lpstr>Remember</vt:lpstr>
      <vt:lpstr>Student Council and our Grade 12 students in French Immersion</vt:lpstr>
      <vt:lpstr>We are most proud of:</vt:lpstr>
      <vt:lpstr>We are most proud of:</vt:lpstr>
      <vt:lpstr>Campus St. Jean</vt:lpstr>
      <vt:lpstr>Campus St. Jean</vt:lpstr>
      <vt:lpstr>Campus St. Jean</vt:lpstr>
      <vt:lpstr>Campus St. Jean</vt:lpstr>
      <vt:lpstr>Final Thought</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Elk Island Public Schools  SECONDARY FRENCH IMMERSION  Information Night</dc:title>
  <dc:creator>Michelle Hothem-Bumbry AJS</dc:creator>
  <cp:lastModifiedBy>MJ Nam AJS</cp:lastModifiedBy>
  <cp:revision>16</cp:revision>
  <dcterms:created xsi:type="dcterms:W3CDTF">2021-01-07T21:43:44Z</dcterms:created>
  <dcterms:modified xsi:type="dcterms:W3CDTF">2022-01-19T01:53:37Z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0x01010057180FDB7C50124CAD44554AB949386A</vt:lpwstr>
  </property>
</Properties>
</file>